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85"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embeddedFontLst>
    <p:embeddedFont>
      <p:font typeface="Arial Black" panose="020B0A04020102020204" pitchFamily="34" charset="0"/>
      <p:regular r:id="rId32"/>
      <p:bold r:id="rId33"/>
    </p:embeddedFont>
    <p:embeddedFont>
      <p:font typeface="Calibri" panose="020F0502020204030204" pitchFamily="34" charset="0"/>
      <p:regular r:id="rId34"/>
      <p:bold r:id="rId35"/>
      <p:italic r:id="rId36"/>
      <p:boldItalic r:id="rId37"/>
    </p:embeddedFont>
    <p:embeddedFont>
      <p:font typeface="Franklin Gothic Medium Cond" panose="020B0606030402020204" pitchFamily="34" charset="0"/>
      <p:regular r:id="rId38"/>
    </p:embeddedFont>
    <p:embeddedFont>
      <p:font typeface="Raleway" pitchFamily="2" charset="0"/>
      <p:regular r:id="rId39"/>
      <p:bold r:id="rId40"/>
      <p:italic r:id="rId41"/>
      <p:boldItalic r:id="rId42"/>
    </p:embeddedFont>
    <p:embeddedFont>
      <p:font typeface="Signika Negative" panose="020B0604020202020204"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iv3eW+g46n3C+mXzcj8J9zJblyF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A8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84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periode pendataan diperbesar</a:t>
            </a:r>
            <a:endParaRPr/>
          </a:p>
          <a:p>
            <a:pPr marL="0" lvl="0" indent="0" algn="l" rtl="0">
              <a:spcBef>
                <a:spcPts val="0"/>
              </a:spcBef>
              <a:spcAft>
                <a:spcPts val="0"/>
              </a:spcAft>
              <a:buNone/>
            </a:pPr>
            <a:endParaRPr/>
          </a:p>
          <a:p>
            <a:pPr marL="0" lvl="0" indent="0" algn="l" rtl="0">
              <a:spcBef>
                <a:spcPts val="0"/>
              </a:spcBef>
              <a:spcAft>
                <a:spcPts val="0"/>
              </a:spcAft>
              <a:buNone/>
            </a:pPr>
            <a:r>
              <a:rPr lang="en-US"/>
              <a:t>slide ini harus berupa instruksi kepada petugas. </a:t>
            </a:r>
            <a:endParaRPr/>
          </a:p>
          <a:p>
            <a:pPr marL="0" lvl="0" indent="0" algn="l" rtl="0">
              <a:spcBef>
                <a:spcPts val="0"/>
              </a:spcBef>
              <a:spcAft>
                <a:spcPts val="0"/>
              </a:spcAft>
              <a:buNone/>
            </a:pPr>
            <a:endParaRPr/>
          </a:p>
          <a:p>
            <a:pPr marL="0" lvl="0" indent="0" algn="l" rtl="0">
              <a:spcBef>
                <a:spcPts val="0"/>
              </a:spcBef>
              <a:spcAft>
                <a:spcPts val="0"/>
              </a:spcAft>
              <a:buNone/>
            </a:pPr>
            <a:r>
              <a:rPr lang="en-US"/>
              <a:t>cat poin 2 dihapus. </a:t>
            </a:r>
            <a:endParaRPr/>
          </a:p>
          <a:p>
            <a:pPr marL="0" lvl="0" indent="0" algn="l" rtl="0">
              <a:spcBef>
                <a:spcPts val="0"/>
              </a:spcBef>
              <a:spcAft>
                <a:spcPts val="0"/>
              </a:spcAft>
              <a:buNone/>
            </a:pPr>
            <a:endParaRPr/>
          </a:p>
          <a:p>
            <a:pPr marL="0" lvl="0" indent="0" algn="l" rtl="0">
              <a:spcBef>
                <a:spcPts val="0"/>
              </a:spcBef>
              <a:spcAft>
                <a:spcPts val="0"/>
              </a:spcAft>
              <a:buNone/>
            </a:pPr>
            <a:r>
              <a:rPr lang="en-US"/>
              <a:t>1-31 dijabarkan tugas dari petugas. </a:t>
            </a:r>
            <a:endParaRPr/>
          </a:p>
        </p:txBody>
      </p:sp>
      <p:sp>
        <p:nvSpPr>
          <p:cNvPr id="406" name="Google Shape;40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0" name="Google Shape;43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periode pendataan diperbesar</a:t>
            </a:r>
            <a:endParaRPr/>
          </a:p>
          <a:p>
            <a:pPr marL="0" lvl="0" indent="0" algn="l" rtl="0">
              <a:spcBef>
                <a:spcPts val="0"/>
              </a:spcBef>
              <a:spcAft>
                <a:spcPts val="0"/>
              </a:spcAft>
              <a:buNone/>
            </a:pPr>
            <a:endParaRPr/>
          </a:p>
          <a:p>
            <a:pPr marL="0" lvl="0" indent="0" algn="l" rtl="0">
              <a:spcBef>
                <a:spcPts val="0"/>
              </a:spcBef>
              <a:spcAft>
                <a:spcPts val="0"/>
              </a:spcAft>
              <a:buNone/>
            </a:pPr>
            <a:r>
              <a:rPr lang="en-US"/>
              <a:t>slide ini harus berupa instruksi kepada petugas. </a:t>
            </a:r>
            <a:endParaRPr/>
          </a:p>
          <a:p>
            <a:pPr marL="0" lvl="0" indent="0" algn="l" rtl="0">
              <a:spcBef>
                <a:spcPts val="0"/>
              </a:spcBef>
              <a:spcAft>
                <a:spcPts val="0"/>
              </a:spcAft>
              <a:buNone/>
            </a:pPr>
            <a:endParaRPr/>
          </a:p>
          <a:p>
            <a:pPr marL="0" lvl="0" indent="0" algn="l" rtl="0">
              <a:spcBef>
                <a:spcPts val="0"/>
              </a:spcBef>
              <a:spcAft>
                <a:spcPts val="0"/>
              </a:spcAft>
              <a:buNone/>
            </a:pPr>
            <a:r>
              <a:rPr lang="en-US"/>
              <a:t>cat poin 2 dihapus. </a:t>
            </a:r>
            <a:endParaRPr/>
          </a:p>
          <a:p>
            <a:pPr marL="0" lvl="0" indent="0" algn="l" rtl="0">
              <a:spcBef>
                <a:spcPts val="0"/>
              </a:spcBef>
              <a:spcAft>
                <a:spcPts val="0"/>
              </a:spcAft>
              <a:buNone/>
            </a:pPr>
            <a:endParaRPr/>
          </a:p>
          <a:p>
            <a:pPr marL="0" lvl="0" indent="0" algn="l" rtl="0">
              <a:spcBef>
                <a:spcPts val="0"/>
              </a:spcBef>
              <a:spcAft>
                <a:spcPts val="0"/>
              </a:spcAft>
              <a:buNone/>
            </a:pPr>
            <a:r>
              <a:rPr lang="en-US"/>
              <a:t>1-31 dijabarkan tugas dari petugas. </a:t>
            </a:r>
            <a:endParaRPr/>
          </a:p>
        </p:txBody>
      </p:sp>
      <p:sp>
        <p:nvSpPr>
          <p:cNvPr id="431" name="Google Shape;43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2" name="Google Shape;47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73" name="Google Shape;47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PPL: penambahan informasi pemberian noktah pada peta, dan no bangunan tempat tinggal</a:t>
            </a:r>
            <a:endParaRPr/>
          </a:p>
        </p:txBody>
      </p:sp>
      <p:sp>
        <p:nvSpPr>
          <p:cNvPr id="583" name="Google Shape;58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8" name="Google Shape;70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6" name="Google Shape;76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3" name="Google Shape;803;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kapital di awal poin!</a:t>
            </a:r>
            <a:endParaRPr/>
          </a:p>
        </p:txBody>
      </p:sp>
      <p:sp>
        <p:nvSpPr>
          <p:cNvPr id="804" name="Google Shape;804;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5" name="Google Shape;825;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 name="Google Shape;84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7" name="Google Shape;86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8" name="Google Shape;88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diksi pml=petugas pemeriksaan lapangan</a:t>
            </a:r>
            <a:endParaRPr/>
          </a:p>
        </p:txBody>
      </p:sp>
      <p:sp>
        <p:nvSpPr>
          <p:cNvPr id="889" name="Google Shape;889;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0" name="Google Shape;91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diksi pml=petugas pemeriksaan lapangan</a:t>
            </a:r>
            <a:endParaRPr/>
          </a:p>
        </p:txBody>
      </p:sp>
      <p:sp>
        <p:nvSpPr>
          <p:cNvPr id="911" name="Google Shape;911;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2" name="Google Shape;932;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3" name="Google Shape;95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4" name="Google Shape;974;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Koseka: mereviu kelengkapan dokumen, koordinasi dengan camat, kunjungan ulang beberapa keluarga. </a:t>
            </a:r>
            <a:endParaRPr/>
          </a:p>
          <a:p>
            <a:pPr marL="0" lvl="0" indent="0" algn="l" rtl="0">
              <a:spcBef>
                <a:spcPts val="0"/>
              </a:spcBef>
              <a:spcAft>
                <a:spcPts val="0"/>
              </a:spcAft>
              <a:buNone/>
            </a:pPr>
            <a:endParaRPr/>
          </a:p>
          <a:p>
            <a:pPr marL="0" lvl="0" indent="0" algn="l" rtl="0">
              <a:spcBef>
                <a:spcPts val="0"/>
              </a:spcBef>
              <a:spcAft>
                <a:spcPts val="0"/>
              </a:spcAft>
              <a:buNone/>
            </a:pPr>
            <a:r>
              <a:rPr lang="en-US"/>
              <a:t>Koseka bisa lintas kecamatan.</a:t>
            </a:r>
            <a:endParaRPr/>
          </a:p>
          <a:p>
            <a:pPr marL="0" lvl="0" indent="0" algn="l" rtl="0">
              <a:spcBef>
                <a:spcPts val="0"/>
              </a:spcBef>
              <a:spcAft>
                <a:spcPts val="0"/>
              </a:spcAft>
              <a:buNone/>
            </a:pPr>
            <a:endParaRPr/>
          </a:p>
          <a:p>
            <a:pPr marL="0" lvl="0" indent="0" algn="l" rtl="0">
              <a:spcBef>
                <a:spcPts val="0"/>
              </a:spcBef>
              <a:spcAft>
                <a:spcPts val="0"/>
              </a:spcAft>
              <a:buNone/>
            </a:pPr>
            <a:r>
              <a:rPr lang="en-US"/>
              <a:t>PML: ditambahkan pemeriksaan PSLS, </a:t>
            </a:r>
            <a:endParaRPr/>
          </a:p>
          <a:p>
            <a:pPr marL="0" lvl="0" indent="0" algn="l" rtl="0">
              <a:spcBef>
                <a:spcPts val="0"/>
              </a:spcBef>
              <a:spcAft>
                <a:spcPts val="0"/>
              </a:spcAft>
              <a:buNone/>
            </a:pPr>
            <a:endParaRPr/>
          </a:p>
          <a:p>
            <a:pPr marL="0" lvl="0" indent="0" algn="l" rtl="0">
              <a:spcBef>
                <a:spcPts val="0"/>
              </a:spcBef>
              <a:spcAft>
                <a:spcPts val="0"/>
              </a:spcAft>
              <a:buNone/>
            </a:pPr>
            <a:r>
              <a:rPr lang="en-US"/>
              <a:t>PPL: </a:t>
            </a:r>
            <a:endParaRPr/>
          </a:p>
        </p:txBody>
      </p:sp>
      <p:sp>
        <p:nvSpPr>
          <p:cNvPr id="185" name="Google Shape;18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cat poin 2 dihapus. </a:t>
            </a:r>
            <a:endParaRPr/>
          </a:p>
          <a:p>
            <a:pPr marL="0" lvl="0" indent="0" algn="l" rtl="0">
              <a:spcBef>
                <a:spcPts val="0"/>
              </a:spcBef>
              <a:spcAft>
                <a:spcPts val="0"/>
              </a:spcAft>
              <a:buNone/>
            </a:pPr>
            <a:endParaRPr/>
          </a:p>
          <a:p>
            <a:pPr marL="0" lvl="0" indent="0" algn="l" rtl="0">
              <a:spcBef>
                <a:spcPts val="0"/>
              </a:spcBef>
              <a:spcAft>
                <a:spcPts val="0"/>
              </a:spcAft>
              <a:buNone/>
            </a:pPr>
            <a:r>
              <a:rPr lang="en-US"/>
              <a:t>1-31 dijabarkan tugas dari petugas. </a:t>
            </a:r>
            <a:endParaRPr/>
          </a:p>
        </p:txBody>
      </p:sp>
      <p:sp>
        <p:nvSpPr>
          <p:cNvPr id="377" name="Google Shape;37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19"/>
        <p:cNvGrpSpPr/>
        <p:nvPr/>
      </p:nvGrpSpPr>
      <p:grpSpPr>
        <a:xfrm>
          <a:off x="0" y="0"/>
          <a:ext cx="0" cy="0"/>
          <a:chOff x="0" y="0"/>
          <a:chExt cx="0" cy="0"/>
        </a:xfrm>
      </p:grpSpPr>
      <p:sp>
        <p:nvSpPr>
          <p:cNvPr id="20" name="Google Shape;20;p32"/>
          <p:cNvSpPr txBox="1">
            <a:spLocks noGrp="1"/>
          </p:cNvSpPr>
          <p:nvPr>
            <p:ph type="ftr" idx="11"/>
          </p:nvPr>
        </p:nvSpPr>
        <p:spPr>
          <a:xfrm>
            <a:off x="8382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2"/>
          <p:cNvSpPr txBox="1">
            <a:spLocks noGrp="1"/>
          </p:cNvSpPr>
          <p:nvPr>
            <p:ph type="sldNum" idx="12"/>
          </p:nvPr>
        </p:nvSpPr>
        <p:spPr>
          <a:xfrm>
            <a:off x="9334423" y="646568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Blank">
    <p:bg>
      <p:bgPr>
        <a:solidFill>
          <a:srgbClr val="00A8CC"/>
        </a:solidFill>
        <a:effectLst/>
      </p:bgPr>
    </p:bg>
    <p:spTree>
      <p:nvGrpSpPr>
        <p:cNvPr id="1" name="Shape 65"/>
        <p:cNvGrpSpPr/>
        <p:nvPr/>
      </p:nvGrpSpPr>
      <p:grpSpPr>
        <a:xfrm>
          <a:off x="0" y="0"/>
          <a:ext cx="0" cy="0"/>
          <a:chOff x="0" y="0"/>
          <a:chExt cx="0" cy="0"/>
        </a:xfrm>
      </p:grpSpPr>
      <p:sp>
        <p:nvSpPr>
          <p:cNvPr id="66" name="Google Shape;66;p41"/>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a:solidFill>
                  <a:schemeClr val="lt1"/>
                </a:solidFill>
                <a:latin typeface="Calibri"/>
                <a:ea typeface="Calibri"/>
                <a:cs typeface="Calibri"/>
                <a:sym typeface="Calibri"/>
              </a:defRPr>
            </a:lvl1pPr>
            <a:lvl2pPr marL="0" lvl="1" indent="0" algn="r">
              <a:spcBef>
                <a:spcPts val="0"/>
              </a:spcBef>
              <a:buNone/>
              <a:defRPr sz="1200" b="1">
                <a:solidFill>
                  <a:schemeClr val="lt1"/>
                </a:solidFill>
                <a:latin typeface="Calibri"/>
                <a:ea typeface="Calibri"/>
                <a:cs typeface="Calibri"/>
                <a:sym typeface="Calibri"/>
              </a:defRPr>
            </a:lvl2pPr>
            <a:lvl3pPr marL="0" lvl="2" indent="0" algn="r">
              <a:spcBef>
                <a:spcPts val="0"/>
              </a:spcBef>
              <a:buNone/>
              <a:defRPr sz="1200" b="1">
                <a:solidFill>
                  <a:schemeClr val="lt1"/>
                </a:solidFill>
                <a:latin typeface="Calibri"/>
                <a:ea typeface="Calibri"/>
                <a:cs typeface="Calibri"/>
                <a:sym typeface="Calibri"/>
              </a:defRPr>
            </a:lvl3pPr>
            <a:lvl4pPr marL="0" lvl="3" indent="0" algn="r">
              <a:spcBef>
                <a:spcPts val="0"/>
              </a:spcBef>
              <a:buNone/>
              <a:defRPr sz="1200" b="1">
                <a:solidFill>
                  <a:schemeClr val="lt1"/>
                </a:solidFill>
                <a:latin typeface="Calibri"/>
                <a:ea typeface="Calibri"/>
                <a:cs typeface="Calibri"/>
                <a:sym typeface="Calibri"/>
              </a:defRPr>
            </a:lvl4pPr>
            <a:lvl5pPr marL="0" lvl="4" indent="0" algn="r">
              <a:spcBef>
                <a:spcPts val="0"/>
              </a:spcBef>
              <a:buNone/>
              <a:defRPr sz="1200" b="1">
                <a:solidFill>
                  <a:schemeClr val="lt1"/>
                </a:solidFill>
                <a:latin typeface="Calibri"/>
                <a:ea typeface="Calibri"/>
                <a:cs typeface="Calibri"/>
                <a:sym typeface="Calibri"/>
              </a:defRPr>
            </a:lvl5pPr>
            <a:lvl6pPr marL="0" lvl="5" indent="0" algn="r">
              <a:spcBef>
                <a:spcPts val="0"/>
              </a:spcBef>
              <a:buNone/>
              <a:defRPr sz="1200" b="1">
                <a:solidFill>
                  <a:schemeClr val="lt1"/>
                </a:solidFill>
                <a:latin typeface="Calibri"/>
                <a:ea typeface="Calibri"/>
                <a:cs typeface="Calibri"/>
                <a:sym typeface="Calibri"/>
              </a:defRPr>
            </a:lvl6pPr>
            <a:lvl7pPr marL="0" lvl="6" indent="0" algn="r">
              <a:spcBef>
                <a:spcPts val="0"/>
              </a:spcBef>
              <a:buNone/>
              <a:defRPr sz="1200" b="1">
                <a:solidFill>
                  <a:schemeClr val="lt1"/>
                </a:solidFill>
                <a:latin typeface="Calibri"/>
                <a:ea typeface="Calibri"/>
                <a:cs typeface="Calibri"/>
                <a:sym typeface="Calibri"/>
              </a:defRPr>
            </a:lvl7pPr>
            <a:lvl8pPr marL="0" lvl="7" indent="0" algn="r">
              <a:spcBef>
                <a:spcPts val="0"/>
              </a:spcBef>
              <a:buNone/>
              <a:defRPr sz="1200" b="1">
                <a:solidFill>
                  <a:schemeClr val="lt1"/>
                </a:solidFill>
                <a:latin typeface="Calibri"/>
                <a:ea typeface="Calibri"/>
                <a:cs typeface="Calibri"/>
                <a:sym typeface="Calibri"/>
              </a:defRPr>
            </a:lvl8pPr>
            <a:lvl9pPr marL="0" lvl="8" indent="0" algn="r">
              <a:spcBef>
                <a:spcPts val="0"/>
              </a:spcBef>
              <a:buNone/>
              <a:defRPr sz="1200" b="1">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_Blank">
  <p:cSld name="3_Blank">
    <p:bg>
      <p:bgPr>
        <a:solidFill>
          <a:srgbClr val="27496D"/>
        </a:solidFill>
        <a:effectLst/>
      </p:bgPr>
    </p:bg>
    <p:spTree>
      <p:nvGrpSpPr>
        <p:cNvPr id="1" name="Shape 67"/>
        <p:cNvGrpSpPr/>
        <p:nvPr/>
      </p:nvGrpSpPr>
      <p:grpSpPr>
        <a:xfrm>
          <a:off x="0" y="0"/>
          <a:ext cx="0" cy="0"/>
          <a:chOff x="0" y="0"/>
          <a:chExt cx="0" cy="0"/>
        </a:xfrm>
      </p:grpSpPr>
      <p:sp>
        <p:nvSpPr>
          <p:cNvPr id="68" name="Google Shape;68;p42"/>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a:solidFill>
                  <a:srgbClr val="EAEAEA"/>
                </a:solidFill>
                <a:latin typeface="Calibri"/>
                <a:ea typeface="Calibri"/>
                <a:cs typeface="Calibri"/>
                <a:sym typeface="Calibri"/>
              </a:defRPr>
            </a:lvl1pPr>
            <a:lvl2pPr marL="0" lvl="1" indent="0" algn="r">
              <a:spcBef>
                <a:spcPts val="0"/>
              </a:spcBef>
              <a:buNone/>
              <a:defRPr sz="1200" b="1">
                <a:solidFill>
                  <a:srgbClr val="EAEAEA"/>
                </a:solidFill>
                <a:latin typeface="Calibri"/>
                <a:ea typeface="Calibri"/>
                <a:cs typeface="Calibri"/>
                <a:sym typeface="Calibri"/>
              </a:defRPr>
            </a:lvl2pPr>
            <a:lvl3pPr marL="0" lvl="2" indent="0" algn="r">
              <a:spcBef>
                <a:spcPts val="0"/>
              </a:spcBef>
              <a:buNone/>
              <a:defRPr sz="1200" b="1">
                <a:solidFill>
                  <a:srgbClr val="EAEAEA"/>
                </a:solidFill>
                <a:latin typeface="Calibri"/>
                <a:ea typeface="Calibri"/>
                <a:cs typeface="Calibri"/>
                <a:sym typeface="Calibri"/>
              </a:defRPr>
            </a:lvl3pPr>
            <a:lvl4pPr marL="0" lvl="3" indent="0" algn="r">
              <a:spcBef>
                <a:spcPts val="0"/>
              </a:spcBef>
              <a:buNone/>
              <a:defRPr sz="1200" b="1">
                <a:solidFill>
                  <a:srgbClr val="EAEAEA"/>
                </a:solidFill>
                <a:latin typeface="Calibri"/>
                <a:ea typeface="Calibri"/>
                <a:cs typeface="Calibri"/>
                <a:sym typeface="Calibri"/>
              </a:defRPr>
            </a:lvl4pPr>
            <a:lvl5pPr marL="0" lvl="4" indent="0" algn="r">
              <a:spcBef>
                <a:spcPts val="0"/>
              </a:spcBef>
              <a:buNone/>
              <a:defRPr sz="1200" b="1">
                <a:solidFill>
                  <a:srgbClr val="EAEAEA"/>
                </a:solidFill>
                <a:latin typeface="Calibri"/>
                <a:ea typeface="Calibri"/>
                <a:cs typeface="Calibri"/>
                <a:sym typeface="Calibri"/>
              </a:defRPr>
            </a:lvl5pPr>
            <a:lvl6pPr marL="0" lvl="5" indent="0" algn="r">
              <a:spcBef>
                <a:spcPts val="0"/>
              </a:spcBef>
              <a:buNone/>
              <a:defRPr sz="1200" b="1">
                <a:solidFill>
                  <a:srgbClr val="EAEAEA"/>
                </a:solidFill>
                <a:latin typeface="Calibri"/>
                <a:ea typeface="Calibri"/>
                <a:cs typeface="Calibri"/>
                <a:sym typeface="Calibri"/>
              </a:defRPr>
            </a:lvl6pPr>
            <a:lvl7pPr marL="0" lvl="6" indent="0" algn="r">
              <a:spcBef>
                <a:spcPts val="0"/>
              </a:spcBef>
              <a:buNone/>
              <a:defRPr sz="1200" b="1">
                <a:solidFill>
                  <a:srgbClr val="EAEAEA"/>
                </a:solidFill>
                <a:latin typeface="Calibri"/>
                <a:ea typeface="Calibri"/>
                <a:cs typeface="Calibri"/>
                <a:sym typeface="Calibri"/>
              </a:defRPr>
            </a:lvl7pPr>
            <a:lvl8pPr marL="0" lvl="7" indent="0" algn="r">
              <a:spcBef>
                <a:spcPts val="0"/>
              </a:spcBef>
              <a:buNone/>
              <a:defRPr sz="1200" b="1">
                <a:solidFill>
                  <a:srgbClr val="EAEAEA"/>
                </a:solidFill>
                <a:latin typeface="Calibri"/>
                <a:ea typeface="Calibri"/>
                <a:cs typeface="Calibri"/>
                <a:sym typeface="Calibri"/>
              </a:defRPr>
            </a:lvl8pPr>
            <a:lvl9pPr marL="0" lvl="8" indent="0" algn="r">
              <a:spcBef>
                <a:spcPts val="0"/>
              </a:spcBef>
              <a:buNone/>
              <a:defRPr sz="1200" b="1">
                <a:solidFill>
                  <a:srgbClr val="EAEAE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9"/>
        <p:cNvGrpSpPr/>
        <p:nvPr/>
      </p:nvGrpSpPr>
      <p:grpSpPr>
        <a:xfrm>
          <a:off x="0" y="0"/>
          <a:ext cx="0" cy="0"/>
          <a:chOff x="0" y="0"/>
          <a:chExt cx="0" cy="0"/>
        </a:xfrm>
      </p:grpSpPr>
      <p:sp>
        <p:nvSpPr>
          <p:cNvPr id="70" name="Google Shape;70;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2" name="Google Shape;72;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6"/>
        <p:cNvGrpSpPr/>
        <p:nvPr/>
      </p:nvGrpSpPr>
      <p:grpSpPr>
        <a:xfrm>
          <a:off x="0" y="0"/>
          <a:ext cx="0" cy="0"/>
          <a:chOff x="0" y="0"/>
          <a:chExt cx="0" cy="0"/>
        </a:xfrm>
      </p:grpSpPr>
      <p:sp>
        <p:nvSpPr>
          <p:cNvPr id="77" name="Google Shape;77;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44"/>
          <p:cNvSpPr>
            <a:spLocks noGrp="1"/>
          </p:cNvSpPr>
          <p:nvPr>
            <p:ph type="pic" idx="2"/>
          </p:nvPr>
        </p:nvSpPr>
        <p:spPr>
          <a:xfrm>
            <a:off x="5183188" y="987425"/>
            <a:ext cx="6172200" cy="4873625"/>
          </a:xfrm>
          <a:prstGeom prst="rect">
            <a:avLst/>
          </a:prstGeom>
          <a:noFill/>
          <a:ln>
            <a:noFill/>
          </a:ln>
        </p:spPr>
      </p:sp>
      <p:sp>
        <p:nvSpPr>
          <p:cNvPr id="79" name="Google Shape;79;p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0" name="Google Shape;80;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3"/>
        <p:cNvGrpSpPr/>
        <p:nvPr/>
      </p:nvGrpSpPr>
      <p:grpSpPr>
        <a:xfrm>
          <a:off x="0" y="0"/>
          <a:ext cx="0" cy="0"/>
          <a:chOff x="0" y="0"/>
          <a:chExt cx="0" cy="0"/>
        </a:xfrm>
      </p:grpSpPr>
      <p:sp>
        <p:nvSpPr>
          <p:cNvPr id="84" name="Google Shape;84;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ver -Start 2">
    <p:spTree>
      <p:nvGrpSpPr>
        <p:cNvPr id="1" name=""/>
        <p:cNvGrpSpPr/>
        <p:nvPr/>
      </p:nvGrpSpPr>
      <p:grpSpPr>
        <a:xfrm>
          <a:off x="0" y="0"/>
          <a:ext cx="0" cy="0"/>
          <a:chOff x="0" y="0"/>
          <a:chExt cx="0" cy="0"/>
        </a:xfrm>
      </p:grpSpPr>
      <p:sp>
        <p:nvSpPr>
          <p:cNvPr id="10" name="Right Triangle 9"/>
          <p:cNvSpPr/>
          <p:nvPr userDrawn="1"/>
        </p:nvSpPr>
        <p:spPr>
          <a:xfrm rot="10800000">
            <a:off x="5340428" y="2"/>
            <a:ext cx="6851573" cy="6851573"/>
          </a:xfrm>
          <a:prstGeom prst="rtTriangle">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99" dirty="0"/>
          </a:p>
        </p:txBody>
      </p:sp>
      <p:sp>
        <p:nvSpPr>
          <p:cNvPr id="3" name="Footer Placeholder 2"/>
          <p:cNvSpPr>
            <a:spLocks noGrp="1"/>
          </p:cNvSpPr>
          <p:nvPr>
            <p:ph type="ftr" sz="quarter" idx="11"/>
          </p:nvPr>
        </p:nvSpPr>
        <p:spPr/>
        <p:txBody>
          <a:bodyPr/>
          <a:lstStyle/>
          <a:p>
            <a:endParaRPr lang="en-US" dirty="0"/>
          </a:p>
        </p:txBody>
      </p:sp>
      <p:sp>
        <p:nvSpPr>
          <p:cNvPr id="9" name="Picture Placeholder 6"/>
          <p:cNvSpPr>
            <a:spLocks noGrp="1"/>
          </p:cNvSpPr>
          <p:nvPr>
            <p:ph type="pic" sz="quarter" idx="13"/>
          </p:nvPr>
        </p:nvSpPr>
        <p:spPr>
          <a:xfrm>
            <a:off x="3060702" y="3"/>
            <a:ext cx="9131298" cy="6851573"/>
          </a:xfrm>
          <a:custGeom>
            <a:avLst/>
            <a:gdLst>
              <a:gd name="connsiteX0" fmla="*/ 6879039 w 9131298"/>
              <a:gd name="connsiteY0" fmla="*/ 0 h 6860721"/>
              <a:gd name="connsiteX1" fmla="*/ 9131298 w 9131298"/>
              <a:gd name="connsiteY1" fmla="*/ 0 h 6860721"/>
              <a:gd name="connsiteX2" fmla="*/ 9131298 w 9131298"/>
              <a:gd name="connsiteY2" fmla="*/ 5490791 h 6860721"/>
              <a:gd name="connsiteX3" fmla="*/ 7757710 w 9131298"/>
              <a:gd name="connsiteY3" fmla="*/ 6860721 h 6860721"/>
              <a:gd name="connsiteX4" fmla="*/ 0 w 9131298"/>
              <a:gd name="connsiteY4" fmla="*/ 6860721 h 6860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1298" h="6860721">
                <a:moveTo>
                  <a:pt x="6879039" y="0"/>
                </a:moveTo>
                <a:lnTo>
                  <a:pt x="9131298" y="0"/>
                </a:lnTo>
                <a:lnTo>
                  <a:pt x="9131298" y="5490791"/>
                </a:lnTo>
                <a:lnTo>
                  <a:pt x="7757710" y="6860721"/>
                </a:lnTo>
                <a:lnTo>
                  <a:pt x="0" y="6860721"/>
                </a:lnTo>
                <a:close/>
              </a:path>
            </a:pathLst>
          </a:custGeom>
          <a:pattFill prst="pct5">
            <a:fgClr>
              <a:srgbClr val="1C655E"/>
            </a:fgClr>
            <a:bgClr>
              <a:schemeClr val="bg1"/>
            </a:bgClr>
          </a:pattFill>
        </p:spPr>
        <p:txBody>
          <a:bodyPr vert="horz" lIns="91440" tIns="45720" rIns="91440" bIns="45720" rtlCol="0" anchor="ctr">
            <a:normAutofit/>
          </a:bodyPr>
          <a:lstStyle>
            <a:lvl1pPr marL="228600" indent="-228600" algn="ctr">
              <a:buFont typeface="Arial" panose="020B0604020202020204" pitchFamily="34" charset="0"/>
              <a:buChar char="•"/>
              <a:defRPr lang="en-US" sz="1999" dirty="0"/>
            </a:lvl1pPr>
          </a:lstStyle>
          <a:p>
            <a:pPr marL="0" lvl="0" indent="0" algn="ctr">
              <a:buNone/>
            </a:pPr>
            <a:endParaRPr lang="en-US" dirty="0"/>
          </a:p>
        </p:txBody>
      </p:sp>
    </p:spTree>
    <p:extLst>
      <p:ext uri="{BB962C8B-B14F-4D97-AF65-F5344CB8AC3E}">
        <p14:creationId xmlns:p14="http://schemas.microsoft.com/office/powerpoint/2010/main" val="277267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Blank" type="blank">
  <p:cSld name="BLANK">
    <p:bg>
      <p:bgPr>
        <a:solidFill>
          <a:srgbClr val="142850"/>
        </a:solidFill>
        <a:effectLst/>
      </p:bgPr>
    </p:bg>
    <p:spTree>
      <p:nvGrpSpPr>
        <p:cNvPr id="1" name="Shape 22"/>
        <p:cNvGrpSpPr/>
        <p:nvPr/>
      </p:nvGrpSpPr>
      <p:grpSpPr>
        <a:xfrm>
          <a:off x="0" y="0"/>
          <a:ext cx="0" cy="0"/>
          <a:chOff x="0" y="0"/>
          <a:chExt cx="0" cy="0"/>
        </a:xfrm>
      </p:grpSpPr>
      <p:sp>
        <p:nvSpPr>
          <p:cNvPr id="23" name="Google Shape;23;p33"/>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a:solidFill>
                  <a:srgbClr val="EAEAEA"/>
                </a:solidFill>
                <a:latin typeface="Calibri"/>
                <a:ea typeface="Calibri"/>
                <a:cs typeface="Calibri"/>
                <a:sym typeface="Calibri"/>
              </a:defRPr>
            </a:lvl1pPr>
            <a:lvl2pPr marL="0" lvl="1" indent="0" algn="r">
              <a:spcBef>
                <a:spcPts val="0"/>
              </a:spcBef>
              <a:buNone/>
              <a:defRPr sz="1200" b="1">
                <a:solidFill>
                  <a:srgbClr val="EAEAEA"/>
                </a:solidFill>
                <a:latin typeface="Calibri"/>
                <a:ea typeface="Calibri"/>
                <a:cs typeface="Calibri"/>
                <a:sym typeface="Calibri"/>
              </a:defRPr>
            </a:lvl2pPr>
            <a:lvl3pPr marL="0" lvl="2" indent="0" algn="r">
              <a:spcBef>
                <a:spcPts val="0"/>
              </a:spcBef>
              <a:buNone/>
              <a:defRPr sz="1200" b="1">
                <a:solidFill>
                  <a:srgbClr val="EAEAEA"/>
                </a:solidFill>
                <a:latin typeface="Calibri"/>
                <a:ea typeface="Calibri"/>
                <a:cs typeface="Calibri"/>
                <a:sym typeface="Calibri"/>
              </a:defRPr>
            </a:lvl3pPr>
            <a:lvl4pPr marL="0" lvl="3" indent="0" algn="r">
              <a:spcBef>
                <a:spcPts val="0"/>
              </a:spcBef>
              <a:buNone/>
              <a:defRPr sz="1200" b="1">
                <a:solidFill>
                  <a:srgbClr val="EAEAEA"/>
                </a:solidFill>
                <a:latin typeface="Calibri"/>
                <a:ea typeface="Calibri"/>
                <a:cs typeface="Calibri"/>
                <a:sym typeface="Calibri"/>
              </a:defRPr>
            </a:lvl4pPr>
            <a:lvl5pPr marL="0" lvl="4" indent="0" algn="r">
              <a:spcBef>
                <a:spcPts val="0"/>
              </a:spcBef>
              <a:buNone/>
              <a:defRPr sz="1200" b="1">
                <a:solidFill>
                  <a:srgbClr val="EAEAEA"/>
                </a:solidFill>
                <a:latin typeface="Calibri"/>
                <a:ea typeface="Calibri"/>
                <a:cs typeface="Calibri"/>
                <a:sym typeface="Calibri"/>
              </a:defRPr>
            </a:lvl5pPr>
            <a:lvl6pPr marL="0" lvl="5" indent="0" algn="r">
              <a:spcBef>
                <a:spcPts val="0"/>
              </a:spcBef>
              <a:buNone/>
              <a:defRPr sz="1200" b="1">
                <a:solidFill>
                  <a:srgbClr val="EAEAEA"/>
                </a:solidFill>
                <a:latin typeface="Calibri"/>
                <a:ea typeface="Calibri"/>
                <a:cs typeface="Calibri"/>
                <a:sym typeface="Calibri"/>
              </a:defRPr>
            </a:lvl6pPr>
            <a:lvl7pPr marL="0" lvl="6" indent="0" algn="r">
              <a:spcBef>
                <a:spcPts val="0"/>
              </a:spcBef>
              <a:buNone/>
              <a:defRPr sz="1200" b="1">
                <a:solidFill>
                  <a:srgbClr val="EAEAEA"/>
                </a:solidFill>
                <a:latin typeface="Calibri"/>
                <a:ea typeface="Calibri"/>
                <a:cs typeface="Calibri"/>
                <a:sym typeface="Calibri"/>
              </a:defRPr>
            </a:lvl7pPr>
            <a:lvl8pPr marL="0" lvl="7" indent="0" algn="r">
              <a:spcBef>
                <a:spcPts val="0"/>
              </a:spcBef>
              <a:buNone/>
              <a:defRPr sz="1200" b="1">
                <a:solidFill>
                  <a:srgbClr val="EAEAEA"/>
                </a:solidFill>
                <a:latin typeface="Calibri"/>
                <a:ea typeface="Calibri"/>
                <a:cs typeface="Calibri"/>
                <a:sym typeface="Calibri"/>
              </a:defRPr>
            </a:lvl8pPr>
            <a:lvl9pPr marL="0" lvl="8" indent="0" algn="r">
              <a:spcBef>
                <a:spcPts val="0"/>
              </a:spcBef>
              <a:buNone/>
              <a:defRPr sz="1200" b="1">
                <a:solidFill>
                  <a:srgbClr val="EAEAEA"/>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Blank">
  <p:cSld name="2_Blank">
    <p:bg>
      <p:bgPr>
        <a:solidFill>
          <a:schemeClr val="lt1"/>
        </a:solidFill>
        <a:effectLst/>
      </p:bgPr>
    </p:bg>
    <p:spTree>
      <p:nvGrpSpPr>
        <p:cNvPr id="1" name="Shape 24"/>
        <p:cNvGrpSpPr/>
        <p:nvPr/>
      </p:nvGrpSpPr>
      <p:grpSpPr>
        <a:xfrm>
          <a:off x="0" y="0"/>
          <a:ext cx="0" cy="0"/>
          <a:chOff x="0" y="0"/>
          <a:chExt cx="0" cy="0"/>
        </a:xfrm>
      </p:grpSpPr>
      <p:sp>
        <p:nvSpPr>
          <p:cNvPr id="25" name="Google Shape;25;p34"/>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a:solidFill>
                  <a:schemeClr val="lt1"/>
                </a:solidFill>
                <a:latin typeface="Calibri"/>
                <a:ea typeface="Calibri"/>
                <a:cs typeface="Calibri"/>
                <a:sym typeface="Calibri"/>
              </a:defRPr>
            </a:lvl1pPr>
            <a:lvl2pPr marL="0" lvl="1" indent="0" algn="r">
              <a:spcBef>
                <a:spcPts val="0"/>
              </a:spcBef>
              <a:buNone/>
              <a:defRPr sz="1200" b="1">
                <a:solidFill>
                  <a:schemeClr val="lt1"/>
                </a:solidFill>
                <a:latin typeface="Calibri"/>
                <a:ea typeface="Calibri"/>
                <a:cs typeface="Calibri"/>
                <a:sym typeface="Calibri"/>
              </a:defRPr>
            </a:lvl2pPr>
            <a:lvl3pPr marL="0" lvl="2" indent="0" algn="r">
              <a:spcBef>
                <a:spcPts val="0"/>
              </a:spcBef>
              <a:buNone/>
              <a:defRPr sz="1200" b="1">
                <a:solidFill>
                  <a:schemeClr val="lt1"/>
                </a:solidFill>
                <a:latin typeface="Calibri"/>
                <a:ea typeface="Calibri"/>
                <a:cs typeface="Calibri"/>
                <a:sym typeface="Calibri"/>
              </a:defRPr>
            </a:lvl3pPr>
            <a:lvl4pPr marL="0" lvl="3" indent="0" algn="r">
              <a:spcBef>
                <a:spcPts val="0"/>
              </a:spcBef>
              <a:buNone/>
              <a:defRPr sz="1200" b="1">
                <a:solidFill>
                  <a:schemeClr val="lt1"/>
                </a:solidFill>
                <a:latin typeface="Calibri"/>
                <a:ea typeface="Calibri"/>
                <a:cs typeface="Calibri"/>
                <a:sym typeface="Calibri"/>
              </a:defRPr>
            </a:lvl4pPr>
            <a:lvl5pPr marL="0" lvl="4" indent="0" algn="r">
              <a:spcBef>
                <a:spcPts val="0"/>
              </a:spcBef>
              <a:buNone/>
              <a:defRPr sz="1200" b="1">
                <a:solidFill>
                  <a:schemeClr val="lt1"/>
                </a:solidFill>
                <a:latin typeface="Calibri"/>
                <a:ea typeface="Calibri"/>
                <a:cs typeface="Calibri"/>
                <a:sym typeface="Calibri"/>
              </a:defRPr>
            </a:lvl5pPr>
            <a:lvl6pPr marL="0" lvl="5" indent="0" algn="r">
              <a:spcBef>
                <a:spcPts val="0"/>
              </a:spcBef>
              <a:buNone/>
              <a:defRPr sz="1200" b="1">
                <a:solidFill>
                  <a:schemeClr val="lt1"/>
                </a:solidFill>
                <a:latin typeface="Calibri"/>
                <a:ea typeface="Calibri"/>
                <a:cs typeface="Calibri"/>
                <a:sym typeface="Calibri"/>
              </a:defRPr>
            </a:lvl6pPr>
            <a:lvl7pPr marL="0" lvl="6" indent="0" algn="r">
              <a:spcBef>
                <a:spcPts val="0"/>
              </a:spcBef>
              <a:buNone/>
              <a:defRPr sz="1200" b="1">
                <a:solidFill>
                  <a:schemeClr val="lt1"/>
                </a:solidFill>
                <a:latin typeface="Calibri"/>
                <a:ea typeface="Calibri"/>
                <a:cs typeface="Calibri"/>
                <a:sym typeface="Calibri"/>
              </a:defRPr>
            </a:lvl7pPr>
            <a:lvl8pPr marL="0" lvl="7" indent="0" algn="r">
              <a:spcBef>
                <a:spcPts val="0"/>
              </a:spcBef>
              <a:buNone/>
              <a:defRPr sz="1200" b="1">
                <a:solidFill>
                  <a:schemeClr val="lt1"/>
                </a:solidFill>
                <a:latin typeface="Calibri"/>
                <a:ea typeface="Calibri"/>
                <a:cs typeface="Calibri"/>
                <a:sym typeface="Calibri"/>
              </a:defRPr>
            </a:lvl8pPr>
            <a:lvl9pPr marL="0" lvl="8" indent="0" algn="r">
              <a:spcBef>
                <a:spcPts val="0"/>
              </a:spcBef>
              <a:buNone/>
              <a:defRPr sz="1200" b="1">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3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9" name="Google Shape;29;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3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1" name="Google Shape;4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4"/>
        <p:cNvGrpSpPr/>
        <p:nvPr/>
      </p:nvGrpSpPr>
      <p:grpSpPr>
        <a:xfrm>
          <a:off x="0" y="0"/>
          <a:ext cx="0" cy="0"/>
          <a:chOff x="0" y="0"/>
          <a:chExt cx="0" cy="0"/>
        </a:xfrm>
      </p:grpSpPr>
      <p:sp>
        <p:nvSpPr>
          <p:cNvPr id="45" name="Google Shape;45;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3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Google Shape;52;p3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3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3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3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2AEA75-9B11-D16C-42A3-966FBD69E676}"/>
              </a:ext>
            </a:extLst>
          </p:cNvPr>
          <p:cNvPicPr>
            <a:picLocks noChangeAspect="1"/>
          </p:cNvPicPr>
          <p:nvPr/>
        </p:nvPicPr>
        <p:blipFill>
          <a:blip r:embed="rId2"/>
          <a:srcRect/>
          <a:stretch/>
        </p:blipFill>
        <p:spPr>
          <a:xfrm>
            <a:off x="3060702" y="53203"/>
            <a:ext cx="2682671" cy="908656"/>
          </a:xfrm>
          <a:prstGeom prst="rect">
            <a:avLst/>
          </a:prstGeom>
        </p:spPr>
      </p:pic>
      <p:sp>
        <p:nvSpPr>
          <p:cNvPr id="13" name="TextBox 12">
            <a:extLst>
              <a:ext uri="{FF2B5EF4-FFF2-40B4-BE49-F238E27FC236}">
                <a16:creationId xmlns:a16="http://schemas.microsoft.com/office/drawing/2014/main" id="{1069AD35-F6A4-E3E0-9C49-7C2079C84292}"/>
              </a:ext>
            </a:extLst>
          </p:cNvPr>
          <p:cNvSpPr txBox="1"/>
          <p:nvPr/>
        </p:nvSpPr>
        <p:spPr>
          <a:xfrm>
            <a:off x="790709" y="6424320"/>
            <a:ext cx="2467214" cy="338554"/>
          </a:xfrm>
          <a:prstGeom prst="rect">
            <a:avLst/>
          </a:prstGeom>
          <a:noFill/>
        </p:spPr>
        <p:txBody>
          <a:bodyPr wrap="none" rtlCol="0">
            <a:spAutoFit/>
          </a:bodyPr>
          <a:lstStyle/>
          <a:p>
            <a:r>
              <a:rPr lang="en-US" sz="1600" dirty="0"/>
              <a:t>JAKARTA, SEPTEMBER 2022</a:t>
            </a:r>
          </a:p>
        </p:txBody>
      </p:sp>
      <p:sp>
        <p:nvSpPr>
          <p:cNvPr id="14" name="Rectangle 13">
            <a:extLst>
              <a:ext uri="{FF2B5EF4-FFF2-40B4-BE49-F238E27FC236}">
                <a16:creationId xmlns:a16="http://schemas.microsoft.com/office/drawing/2014/main" id="{5A0C4708-A246-5C37-5A21-D922B836772A}"/>
              </a:ext>
            </a:extLst>
          </p:cNvPr>
          <p:cNvSpPr/>
          <p:nvPr/>
        </p:nvSpPr>
        <p:spPr>
          <a:xfrm>
            <a:off x="0" y="0"/>
            <a:ext cx="367390" cy="6858000"/>
          </a:xfrm>
          <a:prstGeom prst="rect">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C212FB2-8412-A7BB-78A5-E111A402A931}"/>
              </a:ext>
            </a:extLst>
          </p:cNvPr>
          <p:cNvSpPr txBox="1"/>
          <p:nvPr/>
        </p:nvSpPr>
        <p:spPr>
          <a:xfrm rot="16200000">
            <a:off x="-1656617" y="4452562"/>
            <a:ext cx="3680623" cy="307777"/>
          </a:xfrm>
          <a:prstGeom prst="rect">
            <a:avLst/>
          </a:prstGeom>
          <a:noFill/>
        </p:spPr>
        <p:txBody>
          <a:bodyPr wrap="none" rtlCol="0">
            <a:spAutoFit/>
          </a:bodyPr>
          <a:lstStyle/>
          <a:p>
            <a:r>
              <a:rPr lang="en-US" sz="1400" dirty="0" err="1">
                <a:solidFill>
                  <a:schemeClr val="bg1"/>
                </a:solidFill>
              </a:rPr>
              <a:t>Pendataan</a:t>
            </a:r>
            <a:r>
              <a:rPr lang="en-US" sz="1400" dirty="0">
                <a:solidFill>
                  <a:schemeClr val="bg1"/>
                </a:solidFill>
              </a:rPr>
              <a:t> Awal </a:t>
            </a:r>
            <a:r>
              <a:rPr lang="en-US" sz="1400" dirty="0" err="1">
                <a:solidFill>
                  <a:schemeClr val="bg1"/>
                </a:solidFill>
              </a:rPr>
              <a:t>Registrasi</a:t>
            </a:r>
            <a:r>
              <a:rPr lang="en-US" sz="1400" dirty="0">
                <a:solidFill>
                  <a:schemeClr val="bg1"/>
                </a:solidFill>
              </a:rPr>
              <a:t> </a:t>
            </a:r>
            <a:r>
              <a:rPr lang="en-US" sz="1400" dirty="0" err="1">
                <a:solidFill>
                  <a:schemeClr val="bg1"/>
                </a:solidFill>
              </a:rPr>
              <a:t>Sosial</a:t>
            </a:r>
            <a:r>
              <a:rPr lang="en-US" sz="1400" dirty="0">
                <a:solidFill>
                  <a:schemeClr val="bg1"/>
                </a:solidFill>
              </a:rPr>
              <a:t> Ekonomi 2022.</a:t>
            </a:r>
          </a:p>
        </p:txBody>
      </p:sp>
      <p:cxnSp>
        <p:nvCxnSpPr>
          <p:cNvPr id="17" name="Straight Connector 16">
            <a:extLst>
              <a:ext uri="{FF2B5EF4-FFF2-40B4-BE49-F238E27FC236}">
                <a16:creationId xmlns:a16="http://schemas.microsoft.com/office/drawing/2014/main" id="{D8627E13-4FD2-60AA-F319-E68CAF355227}"/>
              </a:ext>
            </a:extLst>
          </p:cNvPr>
          <p:cNvCxnSpPr/>
          <p:nvPr/>
        </p:nvCxnSpPr>
        <p:spPr>
          <a:xfrm flipV="1">
            <a:off x="183694" y="1506696"/>
            <a:ext cx="0" cy="1182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B44E699-CC54-2BD8-D0F6-82D73AE03EF5}"/>
              </a:ext>
            </a:extLst>
          </p:cNvPr>
          <p:cNvCxnSpPr>
            <a:cxnSpLocks/>
            <a:stCxn id="14" idx="2"/>
          </p:cNvCxnSpPr>
          <p:nvPr/>
        </p:nvCxnSpPr>
        <p:spPr>
          <a:xfrm flipH="1" flipV="1">
            <a:off x="183694" y="6510217"/>
            <a:ext cx="1" cy="34778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7F551BB-770E-98AE-723F-5B1CE473B944}"/>
              </a:ext>
            </a:extLst>
          </p:cNvPr>
          <p:cNvSpPr txBox="1"/>
          <p:nvPr/>
        </p:nvSpPr>
        <p:spPr>
          <a:xfrm rot="16200000">
            <a:off x="-452087" y="535098"/>
            <a:ext cx="1271567" cy="307777"/>
          </a:xfrm>
          <a:prstGeom prst="rect">
            <a:avLst/>
          </a:prstGeom>
          <a:noFill/>
        </p:spPr>
        <p:txBody>
          <a:bodyPr wrap="none" rtlCol="0">
            <a:spAutoFit/>
          </a:bodyPr>
          <a:lstStyle/>
          <a:p>
            <a:r>
              <a:rPr lang="en-US" sz="1400" dirty="0">
                <a:solidFill>
                  <a:schemeClr val="bg1"/>
                </a:solidFill>
              </a:rPr>
              <a:t>Regsosek2022.</a:t>
            </a:r>
          </a:p>
        </p:txBody>
      </p:sp>
      <p:grpSp>
        <p:nvGrpSpPr>
          <p:cNvPr id="24" name="Group 23">
            <a:extLst>
              <a:ext uri="{FF2B5EF4-FFF2-40B4-BE49-F238E27FC236}">
                <a16:creationId xmlns:a16="http://schemas.microsoft.com/office/drawing/2014/main" id="{F074E64C-D4FE-24AA-0182-60D8D5549F9F}"/>
              </a:ext>
            </a:extLst>
          </p:cNvPr>
          <p:cNvGrpSpPr/>
          <p:nvPr/>
        </p:nvGrpSpPr>
        <p:grpSpPr>
          <a:xfrm>
            <a:off x="861645" y="3919393"/>
            <a:ext cx="1052884" cy="180956"/>
            <a:chOff x="985470" y="3935392"/>
            <a:chExt cx="1575914" cy="270848"/>
          </a:xfrm>
        </p:grpSpPr>
        <p:sp>
          <p:nvSpPr>
            <p:cNvPr id="20" name="Oval 19">
              <a:extLst>
                <a:ext uri="{FF2B5EF4-FFF2-40B4-BE49-F238E27FC236}">
                  <a16:creationId xmlns:a16="http://schemas.microsoft.com/office/drawing/2014/main" id="{04632CF1-19B8-01F2-D6DA-5352E240392F}"/>
                </a:ext>
              </a:extLst>
            </p:cNvPr>
            <p:cNvSpPr/>
            <p:nvPr/>
          </p:nvSpPr>
          <p:spPr>
            <a:xfrm>
              <a:off x="985470" y="3935392"/>
              <a:ext cx="270848" cy="270848"/>
            </a:xfrm>
            <a:prstGeom prst="ellipse">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7D1E9C8-0D0F-899D-FD3A-1CE28519F669}"/>
                </a:ext>
              </a:extLst>
            </p:cNvPr>
            <p:cNvSpPr/>
            <p:nvPr/>
          </p:nvSpPr>
          <p:spPr>
            <a:xfrm>
              <a:off x="1420492" y="3935392"/>
              <a:ext cx="270848" cy="270848"/>
            </a:xfrm>
            <a:prstGeom prst="ellipse">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FB3EB0F-062B-B9D3-F40A-D96092121BBE}"/>
                </a:ext>
              </a:extLst>
            </p:cNvPr>
            <p:cNvSpPr/>
            <p:nvPr/>
          </p:nvSpPr>
          <p:spPr>
            <a:xfrm>
              <a:off x="1855514" y="3935392"/>
              <a:ext cx="270848" cy="270848"/>
            </a:xfrm>
            <a:prstGeom prst="ellipse">
              <a:avLst/>
            </a:prstGeom>
            <a:solidFill>
              <a:srgbClr val="0C7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A3972CE-467F-67AF-93EC-1FE69EF27A45}"/>
                </a:ext>
              </a:extLst>
            </p:cNvPr>
            <p:cNvSpPr/>
            <p:nvPr/>
          </p:nvSpPr>
          <p:spPr>
            <a:xfrm>
              <a:off x="2290536" y="3935392"/>
              <a:ext cx="270848" cy="270848"/>
            </a:xfrm>
            <a:prstGeom prst="ellipse">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TextBox 27">
            <a:extLst>
              <a:ext uri="{FF2B5EF4-FFF2-40B4-BE49-F238E27FC236}">
                <a16:creationId xmlns:a16="http://schemas.microsoft.com/office/drawing/2014/main" id="{E1997B25-2284-FF99-ADA6-852C679FA9A6}"/>
              </a:ext>
            </a:extLst>
          </p:cNvPr>
          <p:cNvSpPr txBox="1"/>
          <p:nvPr/>
        </p:nvSpPr>
        <p:spPr>
          <a:xfrm>
            <a:off x="7028039" y="6510217"/>
            <a:ext cx="3990003" cy="276999"/>
          </a:xfrm>
          <a:prstGeom prst="rect">
            <a:avLst/>
          </a:prstGeom>
          <a:noFill/>
        </p:spPr>
        <p:txBody>
          <a:bodyPr wrap="none" rtlCol="0">
            <a:spAutoFit/>
          </a:bodyPr>
          <a:lstStyle/>
          <a:p>
            <a:r>
              <a:rPr lang="en-US" sz="1200" i="1" dirty="0" err="1">
                <a:solidFill>
                  <a:schemeClr val="bg1"/>
                </a:solidFill>
              </a:rPr>
              <a:t>Sumber</a:t>
            </a:r>
            <a:r>
              <a:rPr lang="en-US" sz="1200" i="1" dirty="0">
                <a:solidFill>
                  <a:schemeClr val="bg1"/>
                </a:solidFill>
              </a:rPr>
              <a:t> Gambar: https://unsplash.com/photos/AJQCyfzAxJw</a:t>
            </a:r>
          </a:p>
        </p:txBody>
      </p:sp>
      <p:grpSp>
        <p:nvGrpSpPr>
          <p:cNvPr id="11" name="Group 10">
            <a:extLst>
              <a:ext uri="{FF2B5EF4-FFF2-40B4-BE49-F238E27FC236}">
                <a16:creationId xmlns:a16="http://schemas.microsoft.com/office/drawing/2014/main" id="{6B49F1FC-33DE-151F-E4BD-F7A3B2682BB8}"/>
              </a:ext>
            </a:extLst>
          </p:cNvPr>
          <p:cNvGrpSpPr/>
          <p:nvPr/>
        </p:nvGrpSpPr>
        <p:grpSpPr>
          <a:xfrm>
            <a:off x="-659757" y="95126"/>
            <a:ext cx="437309" cy="3190205"/>
            <a:chOff x="-659757" y="95126"/>
            <a:chExt cx="437309" cy="3190205"/>
          </a:xfrm>
        </p:grpSpPr>
        <p:sp>
          <p:nvSpPr>
            <p:cNvPr id="2" name="Rectangle 1">
              <a:extLst>
                <a:ext uri="{FF2B5EF4-FFF2-40B4-BE49-F238E27FC236}">
                  <a16:creationId xmlns:a16="http://schemas.microsoft.com/office/drawing/2014/main" id="{17F9B522-B42C-90F9-A644-28FCBB7AB21E}"/>
                </a:ext>
              </a:extLst>
            </p:cNvPr>
            <p:cNvSpPr/>
            <p:nvPr/>
          </p:nvSpPr>
          <p:spPr>
            <a:xfrm>
              <a:off x="-659757" y="95126"/>
              <a:ext cx="437309" cy="437309"/>
            </a:xfrm>
            <a:prstGeom prst="rect">
              <a:avLst/>
            </a:prstGeom>
            <a:solidFill>
              <a:srgbClr val="1428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471D8F2-D848-4A70-532A-76B9063C48BE}"/>
                </a:ext>
              </a:extLst>
            </p:cNvPr>
            <p:cNvSpPr/>
            <p:nvPr/>
          </p:nvSpPr>
          <p:spPr>
            <a:xfrm>
              <a:off x="-659757" y="785127"/>
              <a:ext cx="437309" cy="437309"/>
            </a:xfrm>
            <a:prstGeom prst="rect">
              <a:avLst/>
            </a:prstGeom>
            <a:solidFill>
              <a:srgbClr val="2749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1A34F06-14AB-4367-1756-E0543A48FBB7}"/>
                </a:ext>
              </a:extLst>
            </p:cNvPr>
            <p:cNvSpPr/>
            <p:nvPr/>
          </p:nvSpPr>
          <p:spPr>
            <a:xfrm>
              <a:off x="-659757" y="1471912"/>
              <a:ext cx="437309" cy="437309"/>
            </a:xfrm>
            <a:prstGeom prst="rect">
              <a:avLst/>
            </a:prstGeom>
            <a:solidFill>
              <a:srgbClr val="017A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B12F948C-E20B-2E4D-0795-A4583313FDEE}"/>
                </a:ext>
              </a:extLst>
            </p:cNvPr>
            <p:cNvSpPr/>
            <p:nvPr/>
          </p:nvSpPr>
          <p:spPr>
            <a:xfrm>
              <a:off x="-659757" y="2158697"/>
              <a:ext cx="437309" cy="437309"/>
            </a:xfrm>
            <a:prstGeom prst="rect">
              <a:avLst/>
            </a:prstGeom>
            <a:solidFill>
              <a:srgbClr val="00A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14F9B3C-D49B-EEF5-A1A1-D153D1A9F103}"/>
                </a:ext>
              </a:extLst>
            </p:cNvPr>
            <p:cNvSpPr/>
            <p:nvPr/>
          </p:nvSpPr>
          <p:spPr>
            <a:xfrm>
              <a:off x="-659757" y="2848022"/>
              <a:ext cx="437309" cy="437309"/>
            </a:xfrm>
            <a:prstGeom prst="rect">
              <a:avLst/>
            </a:prstGeom>
            <a:solidFill>
              <a:srgbClr val="EAA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651F5D3-1096-55ED-A5B1-C77A723054B2}"/>
              </a:ext>
            </a:extLst>
          </p:cNvPr>
          <p:cNvSpPr txBox="1"/>
          <p:nvPr/>
        </p:nvSpPr>
        <p:spPr>
          <a:xfrm>
            <a:off x="675428" y="1637826"/>
            <a:ext cx="5420572" cy="923330"/>
          </a:xfrm>
          <a:prstGeom prst="rect">
            <a:avLst/>
          </a:prstGeom>
          <a:noFill/>
        </p:spPr>
        <p:txBody>
          <a:bodyPr wrap="square" rtlCol="0">
            <a:spAutoFit/>
          </a:bodyPr>
          <a:lstStyle/>
          <a:p>
            <a:r>
              <a:rPr lang="en-US" sz="5400" b="1" dirty="0">
                <a:solidFill>
                  <a:srgbClr val="017A87"/>
                </a:solidFill>
                <a:latin typeface="Franklin Gothic Medium Cond" panose="020B0606030402020204" pitchFamily="34" charset="0"/>
              </a:rPr>
              <a:t>PERAN SAYA DALAM </a:t>
            </a:r>
          </a:p>
        </p:txBody>
      </p:sp>
      <p:pic>
        <p:nvPicPr>
          <p:cNvPr id="25" name="Picture Placeholder 24" descr="A few people working on a computer&#10;&#10;Description automatically generated with low confidence">
            <a:extLst>
              <a:ext uri="{FF2B5EF4-FFF2-40B4-BE49-F238E27FC236}">
                <a16:creationId xmlns:a16="http://schemas.microsoft.com/office/drawing/2014/main" id="{1A0CE1B1-5621-51C9-0FB7-3A5F2B7EBB0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5528" r="5528"/>
          <a:stretch>
            <a:fillRect/>
          </a:stretch>
        </p:blipFill>
        <p:spPr/>
      </p:pic>
      <p:sp>
        <p:nvSpPr>
          <p:cNvPr id="3" name="TextBox 2">
            <a:extLst>
              <a:ext uri="{FF2B5EF4-FFF2-40B4-BE49-F238E27FC236}">
                <a16:creationId xmlns:a16="http://schemas.microsoft.com/office/drawing/2014/main" id="{06468517-B387-7CE7-CB3F-83E394C57ECE}"/>
              </a:ext>
            </a:extLst>
          </p:cNvPr>
          <p:cNvSpPr txBox="1"/>
          <p:nvPr/>
        </p:nvSpPr>
        <p:spPr>
          <a:xfrm>
            <a:off x="675428" y="2300718"/>
            <a:ext cx="5772997" cy="923330"/>
          </a:xfrm>
          <a:prstGeom prst="rect">
            <a:avLst/>
          </a:prstGeom>
          <a:noFill/>
        </p:spPr>
        <p:txBody>
          <a:bodyPr wrap="square" rtlCol="0">
            <a:spAutoFit/>
          </a:bodyPr>
          <a:lstStyle/>
          <a:p>
            <a:r>
              <a:rPr lang="en-US" sz="5400" b="1" dirty="0">
                <a:solidFill>
                  <a:srgbClr val="017A87"/>
                </a:solidFill>
                <a:latin typeface="Franklin Gothic Medium Cond" panose="020B0606030402020204" pitchFamily="34" charset="0"/>
              </a:rPr>
              <a:t>PENDATAAN AWAL</a:t>
            </a:r>
          </a:p>
        </p:txBody>
      </p:sp>
      <p:sp>
        <p:nvSpPr>
          <p:cNvPr id="4" name="TextBox 3">
            <a:extLst>
              <a:ext uri="{FF2B5EF4-FFF2-40B4-BE49-F238E27FC236}">
                <a16:creationId xmlns:a16="http://schemas.microsoft.com/office/drawing/2014/main" id="{D9091FAD-3F14-17D1-E35D-331D034386FE}"/>
              </a:ext>
            </a:extLst>
          </p:cNvPr>
          <p:cNvSpPr txBox="1"/>
          <p:nvPr/>
        </p:nvSpPr>
        <p:spPr>
          <a:xfrm>
            <a:off x="675428" y="2953659"/>
            <a:ext cx="4477597" cy="923330"/>
          </a:xfrm>
          <a:prstGeom prst="rect">
            <a:avLst/>
          </a:prstGeom>
          <a:noFill/>
        </p:spPr>
        <p:txBody>
          <a:bodyPr wrap="square" rtlCol="0">
            <a:spAutoFit/>
          </a:bodyPr>
          <a:lstStyle/>
          <a:p>
            <a:r>
              <a:rPr lang="en-US" sz="5400" b="1" dirty="0">
                <a:solidFill>
                  <a:srgbClr val="FFC93C"/>
                </a:solidFill>
                <a:latin typeface="Franklin Gothic Medium Cond" panose="020B0606030402020204" pitchFamily="34" charset="0"/>
              </a:rPr>
              <a:t>REGSOSEK</a:t>
            </a:r>
          </a:p>
        </p:txBody>
      </p:sp>
      <p:sp>
        <p:nvSpPr>
          <p:cNvPr id="5" name="TextBox 4">
            <a:extLst>
              <a:ext uri="{FF2B5EF4-FFF2-40B4-BE49-F238E27FC236}">
                <a16:creationId xmlns:a16="http://schemas.microsoft.com/office/drawing/2014/main" id="{08A90D63-761A-23A0-3A7E-F0AC8BB93551}"/>
              </a:ext>
            </a:extLst>
          </p:cNvPr>
          <p:cNvSpPr txBox="1"/>
          <p:nvPr/>
        </p:nvSpPr>
        <p:spPr>
          <a:xfrm>
            <a:off x="3784456" y="6439708"/>
            <a:ext cx="4101892" cy="307777"/>
          </a:xfrm>
          <a:prstGeom prst="rect">
            <a:avLst/>
          </a:prstGeom>
          <a:noFill/>
        </p:spPr>
        <p:txBody>
          <a:bodyPr wrap="none" rtlCol="0">
            <a:spAutoFit/>
          </a:bodyPr>
          <a:lstStyle/>
          <a:p>
            <a:r>
              <a:rPr lang="en-US" sz="1400" i="1" dirty="0" err="1">
                <a:solidFill>
                  <a:schemeClr val="bg1"/>
                </a:solidFill>
              </a:rPr>
              <a:t>Sumber</a:t>
            </a:r>
            <a:r>
              <a:rPr lang="en-US" sz="1400" i="1" dirty="0">
                <a:solidFill>
                  <a:schemeClr val="bg1"/>
                </a:solidFill>
              </a:rPr>
              <a:t>: https://unsplash.com/photos/5fNmWej4tAA</a:t>
            </a:r>
          </a:p>
        </p:txBody>
      </p:sp>
      <p:pic>
        <p:nvPicPr>
          <p:cNvPr id="8" name="Picture 7" descr="Logo, company name&#10;&#10;Description automatically generated">
            <a:extLst>
              <a:ext uri="{FF2B5EF4-FFF2-40B4-BE49-F238E27FC236}">
                <a16:creationId xmlns:a16="http://schemas.microsoft.com/office/drawing/2014/main" id="{70561F5C-D7D7-6089-39B8-BBE04D643FC3}"/>
              </a:ext>
            </a:extLst>
          </p:cNvPr>
          <p:cNvPicPr>
            <a:picLocks noChangeAspect="1"/>
          </p:cNvPicPr>
          <p:nvPr/>
        </p:nvPicPr>
        <p:blipFill rotWithShape="1">
          <a:blip r:embed="rId4">
            <a:extLst>
              <a:ext uri="{28A0092B-C50C-407E-A947-70E740481C1C}">
                <a14:useLocalDpi xmlns:a14="http://schemas.microsoft.com/office/drawing/2010/main" val="0"/>
              </a:ext>
            </a:extLst>
          </a:blip>
          <a:srcRect l="333" t="35680" r="-333" b="35213"/>
          <a:stretch/>
        </p:blipFill>
        <p:spPr>
          <a:xfrm>
            <a:off x="203665" y="216599"/>
            <a:ext cx="2519195" cy="518484"/>
          </a:xfrm>
          <a:prstGeom prst="rect">
            <a:avLst/>
          </a:prstGeom>
        </p:spPr>
      </p:pic>
    </p:spTree>
    <p:extLst>
      <p:ext uri="{BB962C8B-B14F-4D97-AF65-F5344CB8AC3E}">
        <p14:creationId xmlns:p14="http://schemas.microsoft.com/office/powerpoint/2010/main" val="417954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0"/>
          <p:cNvSpPr/>
          <p:nvPr/>
        </p:nvSpPr>
        <p:spPr>
          <a:xfrm>
            <a:off x="1670075" y="5573260"/>
            <a:ext cx="8947127" cy="747530"/>
          </a:xfrm>
          <a:prstGeom prst="roundRect">
            <a:avLst>
              <a:gd name="adj" fmla="val 28963"/>
            </a:avLst>
          </a:prstGeom>
          <a:solidFill>
            <a:srgbClr val="E5F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0" name="Google Shape;380;p10"/>
          <p:cNvSpPr/>
          <p:nvPr/>
        </p:nvSpPr>
        <p:spPr>
          <a:xfrm>
            <a:off x="0" y="4109013"/>
            <a:ext cx="2184588" cy="23838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1" name="Google Shape;381;p10"/>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2" name="Google Shape;382;p10"/>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3" name="Google Shape;383;p10"/>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384" name="Google Shape;384;p10"/>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5" name="Google Shape;385;p10"/>
          <p:cNvSpPr/>
          <p:nvPr/>
        </p:nvSpPr>
        <p:spPr>
          <a:xfrm>
            <a:off x="-11576" y="-49066"/>
            <a:ext cx="6713318"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6" name="Google Shape;386;p10"/>
          <p:cNvSpPr txBox="1"/>
          <p:nvPr/>
        </p:nvSpPr>
        <p:spPr>
          <a:xfrm>
            <a:off x="236359" y="77241"/>
            <a:ext cx="599734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lt1"/>
                </a:solidFill>
                <a:latin typeface="Franklin Gothic Medium Cond" panose="020B0606030402020204" pitchFamily="34" charset="0"/>
                <a:ea typeface="Libre Franklin Medium"/>
                <a:cs typeface="Libre Franklin Medium"/>
                <a:sym typeface="Libre Franklin Medium"/>
              </a:rPr>
              <a:t>JADWAL PELAKSANAAN</a:t>
            </a:r>
            <a:endParaRPr dirty="0">
              <a:latin typeface="Franklin Gothic Medium Cond" panose="020B0606030402020204" pitchFamily="34" charset="0"/>
            </a:endParaRPr>
          </a:p>
        </p:txBody>
      </p:sp>
      <p:sp>
        <p:nvSpPr>
          <p:cNvPr id="387" name="Google Shape;387;p10"/>
          <p:cNvSpPr txBox="1"/>
          <p:nvPr/>
        </p:nvSpPr>
        <p:spPr>
          <a:xfrm>
            <a:off x="3090994" y="5728060"/>
            <a:ext cx="9870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142850"/>
                </a:solidFill>
                <a:latin typeface="Calibri"/>
                <a:ea typeface="Calibri"/>
                <a:cs typeface="Calibri"/>
                <a:sym typeface="Calibri"/>
              </a:rPr>
              <a:t>Catatan:</a:t>
            </a:r>
            <a:endParaRPr/>
          </a:p>
        </p:txBody>
      </p:sp>
      <p:sp>
        <p:nvSpPr>
          <p:cNvPr id="388" name="Google Shape;388;p10"/>
          <p:cNvSpPr txBox="1"/>
          <p:nvPr/>
        </p:nvSpPr>
        <p:spPr>
          <a:xfrm>
            <a:off x="4078059" y="5714892"/>
            <a:ext cx="6539143" cy="35881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15000"/>
              </a:lnSpc>
              <a:spcBef>
                <a:spcPts val="0"/>
              </a:spcBef>
              <a:spcAft>
                <a:spcPts val="0"/>
              </a:spcAft>
              <a:buClr>
                <a:schemeClr val="dk1"/>
              </a:buClr>
              <a:buSzPts val="1600"/>
              <a:buFont typeface="Noto Sans Symbols"/>
              <a:buChar char="❖"/>
            </a:pPr>
            <a:r>
              <a:rPr lang="en-US" sz="1600" i="1">
                <a:solidFill>
                  <a:schemeClr val="dk1"/>
                </a:solidFill>
                <a:latin typeface="Calibri"/>
                <a:ea typeface="Calibri"/>
                <a:cs typeface="Calibri"/>
                <a:sym typeface="Calibri"/>
              </a:rPr>
              <a:t>Koseka, PML, PPL bekerja selama 31 hari pada bulan Oktober-November</a:t>
            </a:r>
            <a:endParaRPr sz="1600" i="1">
              <a:solidFill>
                <a:schemeClr val="dk1"/>
              </a:solidFill>
              <a:latin typeface="Calibri"/>
              <a:ea typeface="Calibri"/>
              <a:cs typeface="Calibri"/>
              <a:sym typeface="Calibri"/>
            </a:endParaRPr>
          </a:p>
        </p:txBody>
      </p:sp>
      <p:sp>
        <p:nvSpPr>
          <p:cNvPr id="389" name="Google Shape;389;p10"/>
          <p:cNvSpPr/>
          <p:nvPr/>
        </p:nvSpPr>
        <p:spPr>
          <a:xfrm>
            <a:off x="-11576" y="2154236"/>
            <a:ext cx="12203576" cy="152981"/>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0" name="Google Shape;390;p10"/>
          <p:cNvSpPr/>
          <p:nvPr/>
        </p:nvSpPr>
        <p:spPr>
          <a:xfrm rot="2700000">
            <a:off x="5823879" y="1935581"/>
            <a:ext cx="544242" cy="544242"/>
          </a:xfrm>
          <a:prstGeom prst="roundRect">
            <a:avLst>
              <a:gd name="adj" fmla="val 16667"/>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 name="Google Shape;391;p10"/>
          <p:cNvSpPr txBox="1"/>
          <p:nvPr/>
        </p:nvSpPr>
        <p:spPr>
          <a:xfrm>
            <a:off x="5334994" y="1284740"/>
            <a:ext cx="1522012" cy="461665"/>
          </a:xfrm>
          <a:prstGeom prst="rect">
            <a:avLst/>
          </a:prstGeom>
          <a:solidFill>
            <a:srgbClr val="EAA824"/>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Hari 1-2</a:t>
            </a:r>
            <a:endParaRPr/>
          </a:p>
        </p:txBody>
      </p:sp>
      <p:sp>
        <p:nvSpPr>
          <p:cNvPr id="392" name="Google Shape;392;p10"/>
          <p:cNvSpPr txBox="1"/>
          <p:nvPr/>
        </p:nvSpPr>
        <p:spPr>
          <a:xfrm>
            <a:off x="7706814" y="3098412"/>
            <a:ext cx="2650173" cy="147732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Calibri"/>
                <a:ea typeface="Calibri"/>
                <a:cs typeface="Calibri"/>
                <a:sym typeface="Calibri"/>
              </a:rPr>
              <a:t>Petugas Regsosek (Koseka, PML, PPL) melakukan kegiatan yang tercakup dalam tahapan Verifikasi Keluarga</a:t>
            </a:r>
            <a:endParaRPr sz="1800">
              <a:solidFill>
                <a:schemeClr val="dk1"/>
              </a:solidFill>
              <a:latin typeface="Calibri"/>
              <a:ea typeface="Calibri"/>
              <a:cs typeface="Calibri"/>
              <a:sym typeface="Calibri"/>
            </a:endParaRPr>
          </a:p>
        </p:txBody>
      </p:sp>
      <p:sp>
        <p:nvSpPr>
          <p:cNvPr id="393" name="Google Shape;393;p10"/>
          <p:cNvSpPr/>
          <p:nvPr/>
        </p:nvSpPr>
        <p:spPr>
          <a:xfrm>
            <a:off x="7604568" y="2684893"/>
            <a:ext cx="2854667" cy="2198096"/>
          </a:xfrm>
          <a:prstGeom prst="roundRect">
            <a:avLst>
              <a:gd name="adj" fmla="val 10016"/>
            </a:avLst>
          </a:prstGeom>
          <a:noFill/>
          <a:ln w="12700" cap="flat" cmpd="sng">
            <a:solidFill>
              <a:srgbClr val="14285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p10"/>
          <p:cNvSpPr txBox="1"/>
          <p:nvPr/>
        </p:nvSpPr>
        <p:spPr>
          <a:xfrm>
            <a:off x="165077" y="978137"/>
            <a:ext cx="2014141" cy="369332"/>
          </a:xfrm>
          <a:prstGeom prst="rect">
            <a:avLst/>
          </a:prstGeom>
          <a:solidFill>
            <a:srgbClr val="EAA82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Periode Pendataan:</a:t>
            </a:r>
            <a:endParaRPr sz="1800" b="1" i="1">
              <a:solidFill>
                <a:schemeClr val="lt1"/>
              </a:solidFill>
              <a:latin typeface="Calibri"/>
              <a:ea typeface="Calibri"/>
              <a:cs typeface="Calibri"/>
              <a:sym typeface="Calibri"/>
            </a:endParaRPr>
          </a:p>
        </p:txBody>
      </p:sp>
      <p:sp>
        <p:nvSpPr>
          <p:cNvPr id="395" name="Google Shape;395;p10"/>
          <p:cNvSpPr txBox="1"/>
          <p:nvPr/>
        </p:nvSpPr>
        <p:spPr>
          <a:xfrm>
            <a:off x="1575863" y="2788133"/>
            <a:ext cx="5658057" cy="195374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7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Penelusuran wilayah kerja</a:t>
            </a:r>
            <a:endParaRPr sz="1800">
              <a:solidFill>
                <a:schemeClr val="dk1"/>
              </a:solidFill>
              <a:latin typeface="Calibri"/>
              <a:ea typeface="Calibri"/>
              <a:cs typeface="Calibri"/>
              <a:sym typeface="Calibri"/>
            </a:endParaRPr>
          </a:p>
          <a:p>
            <a:pPr marL="342900" marR="0" lvl="0" indent="-342900" algn="l" rtl="0">
              <a:lnSpc>
                <a:spcPct val="107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Verifikasi keberadaan keluarga</a:t>
            </a:r>
            <a:endParaRPr sz="1800">
              <a:solidFill>
                <a:schemeClr val="dk1"/>
              </a:solidFill>
              <a:latin typeface="Calibri"/>
              <a:ea typeface="Calibri"/>
              <a:cs typeface="Calibri"/>
              <a:sym typeface="Calibri"/>
            </a:endParaRPr>
          </a:p>
          <a:p>
            <a:pPr marL="342900" marR="0" lvl="0" indent="-342900" algn="l" rtl="0">
              <a:lnSpc>
                <a:spcPct val="107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Menandai hasil identifikasi awal kesejahteraan keluarga</a:t>
            </a:r>
            <a:endParaRPr sz="1800">
              <a:solidFill>
                <a:schemeClr val="dk1"/>
              </a:solidFill>
              <a:latin typeface="Calibri"/>
              <a:ea typeface="Calibri"/>
              <a:cs typeface="Calibri"/>
              <a:sym typeface="Calibri"/>
            </a:endParaRPr>
          </a:p>
          <a:p>
            <a:pPr marL="342900" marR="0" lvl="0" indent="-342900" algn="l" rtl="0">
              <a:lnSpc>
                <a:spcPct val="107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Verifikasi keluarga yang meragukan</a:t>
            </a:r>
            <a:endParaRPr sz="1800">
              <a:solidFill>
                <a:schemeClr val="dk1"/>
              </a:solidFill>
              <a:latin typeface="Calibri"/>
              <a:ea typeface="Calibri"/>
              <a:cs typeface="Calibri"/>
              <a:sym typeface="Calibri"/>
            </a:endParaRPr>
          </a:p>
          <a:p>
            <a:pPr marL="285750" marR="0" lvl="0" indent="-285750" algn="l" rtl="0">
              <a:spcBef>
                <a:spcPts val="80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Pengawasan dan pemeriksaan hasil  verifikasi keluarga</a:t>
            </a:r>
            <a:endParaRPr sz="1800">
              <a:solidFill>
                <a:schemeClr val="dk1"/>
              </a:solidFill>
              <a:latin typeface="Calibri"/>
              <a:ea typeface="Calibri"/>
              <a:cs typeface="Calibri"/>
              <a:sym typeface="Calibri"/>
            </a:endParaRPr>
          </a:p>
        </p:txBody>
      </p:sp>
      <p:sp>
        <p:nvSpPr>
          <p:cNvPr id="396" name="Google Shape;396;p10"/>
          <p:cNvSpPr/>
          <p:nvPr/>
        </p:nvSpPr>
        <p:spPr>
          <a:xfrm>
            <a:off x="1473617" y="2684893"/>
            <a:ext cx="5760303" cy="2198096"/>
          </a:xfrm>
          <a:prstGeom prst="roundRect">
            <a:avLst>
              <a:gd name="adj" fmla="val 10016"/>
            </a:avLst>
          </a:prstGeom>
          <a:noFill/>
          <a:ln w="12700" cap="flat" cmpd="sng">
            <a:solidFill>
              <a:srgbClr val="14285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7" name="Google Shape;397;p10"/>
          <p:cNvSpPr txBox="1"/>
          <p:nvPr/>
        </p:nvSpPr>
        <p:spPr>
          <a:xfrm>
            <a:off x="110853" y="1305627"/>
            <a:ext cx="490685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15 Oktober-14 November 2022</a:t>
            </a:r>
            <a:endParaRPr sz="2800">
              <a:solidFill>
                <a:schemeClr val="dk1"/>
              </a:solidFill>
              <a:latin typeface="Calibri"/>
              <a:ea typeface="Calibri"/>
              <a:cs typeface="Calibri"/>
              <a:sym typeface="Calibri"/>
            </a:endParaRPr>
          </a:p>
        </p:txBody>
      </p:sp>
      <p:sp>
        <p:nvSpPr>
          <p:cNvPr id="398" name="Google Shape;398;p10"/>
          <p:cNvSpPr txBox="1"/>
          <p:nvPr/>
        </p:nvSpPr>
        <p:spPr>
          <a:xfrm>
            <a:off x="1473616" y="2440129"/>
            <a:ext cx="3260429" cy="369332"/>
          </a:xfrm>
          <a:prstGeom prst="rect">
            <a:avLst/>
          </a:prstGeom>
          <a:solidFill>
            <a:srgbClr val="EAA82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KEGIATAN YANG DILAKUKAN</a:t>
            </a:r>
            <a:endParaRPr/>
          </a:p>
        </p:txBody>
      </p:sp>
      <p:cxnSp>
        <p:nvCxnSpPr>
          <p:cNvPr id="399" name="Google Shape;399;p10"/>
          <p:cNvCxnSpPr/>
          <p:nvPr/>
        </p:nvCxnSpPr>
        <p:spPr>
          <a:xfrm>
            <a:off x="4237829" y="2684893"/>
            <a:ext cx="2762411" cy="0"/>
          </a:xfrm>
          <a:prstGeom prst="straightConnector1">
            <a:avLst/>
          </a:prstGeom>
          <a:noFill/>
          <a:ln w="57150" cap="flat" cmpd="sng">
            <a:solidFill>
              <a:srgbClr val="EAA824"/>
            </a:solidFill>
            <a:prstDash val="solid"/>
            <a:miter lim="800000"/>
            <a:headEnd type="none" w="sm" len="sm"/>
            <a:tailEnd type="none" w="sm" len="sm"/>
          </a:ln>
        </p:spPr>
      </p:cxnSp>
      <p:sp>
        <p:nvSpPr>
          <p:cNvPr id="400" name="Google Shape;400;p10"/>
          <p:cNvSpPr txBox="1"/>
          <p:nvPr/>
        </p:nvSpPr>
        <p:spPr>
          <a:xfrm>
            <a:off x="7604568" y="2440128"/>
            <a:ext cx="1632030" cy="369332"/>
          </a:xfrm>
          <a:prstGeom prst="rect">
            <a:avLst/>
          </a:prstGeom>
          <a:solidFill>
            <a:srgbClr val="EAA82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KETERANGAN</a:t>
            </a:r>
            <a:endParaRPr/>
          </a:p>
        </p:txBody>
      </p:sp>
      <p:cxnSp>
        <p:nvCxnSpPr>
          <p:cNvPr id="401" name="Google Shape;401;p10"/>
          <p:cNvCxnSpPr/>
          <p:nvPr/>
        </p:nvCxnSpPr>
        <p:spPr>
          <a:xfrm>
            <a:off x="9078029" y="2684893"/>
            <a:ext cx="1183571" cy="0"/>
          </a:xfrm>
          <a:prstGeom prst="straightConnector1">
            <a:avLst/>
          </a:prstGeom>
          <a:noFill/>
          <a:ln w="57150" cap="flat" cmpd="sng">
            <a:solidFill>
              <a:srgbClr val="EAA824"/>
            </a:solidFill>
            <a:prstDash val="solid"/>
            <a:miter lim="800000"/>
            <a:headEnd type="none" w="sm" len="sm"/>
            <a:tailEnd type="none" w="sm" len="sm"/>
          </a:ln>
        </p:spPr>
      </p:cxnSp>
      <p:pic>
        <p:nvPicPr>
          <p:cNvPr id="402" name="Google Shape;402;p10"/>
          <p:cNvPicPr preferRelativeResize="0"/>
          <p:nvPr/>
        </p:nvPicPr>
        <p:blipFill rotWithShape="1">
          <a:blip r:embed="rId3">
            <a:alphaModFix/>
          </a:blip>
          <a:srcRect/>
          <a:stretch/>
        </p:blipFill>
        <p:spPr>
          <a:xfrm>
            <a:off x="59945" y="4285095"/>
            <a:ext cx="2495664" cy="24956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11"/>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9" name="Google Shape;409;p11"/>
          <p:cNvSpPr/>
          <p:nvPr/>
        </p:nvSpPr>
        <p:spPr>
          <a:xfrm>
            <a:off x="4618299" y="141020"/>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0" name="Google Shape;410;p11"/>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411" name="Google Shape;411;p11"/>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2" name="Google Shape;412;p11"/>
          <p:cNvSpPr/>
          <p:nvPr/>
        </p:nvSpPr>
        <p:spPr>
          <a:xfrm>
            <a:off x="-11576" y="-49066"/>
            <a:ext cx="6713318"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3" name="Google Shape;413;p11"/>
          <p:cNvSpPr txBox="1"/>
          <p:nvPr/>
        </p:nvSpPr>
        <p:spPr>
          <a:xfrm>
            <a:off x="236359" y="77241"/>
            <a:ext cx="599734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lt1"/>
                </a:solidFill>
                <a:latin typeface="Franklin Gothic Medium Cond" panose="020B0606030402020204" pitchFamily="34" charset="0"/>
                <a:ea typeface="Libre Franklin Medium"/>
                <a:cs typeface="Libre Franklin Medium"/>
                <a:sym typeface="Libre Franklin Medium"/>
              </a:rPr>
              <a:t>JADWAL PELAKSANAAN</a:t>
            </a:r>
            <a:endParaRPr dirty="0">
              <a:latin typeface="Franklin Gothic Medium Cond" panose="020B0606030402020204" pitchFamily="34" charset="0"/>
            </a:endParaRPr>
          </a:p>
        </p:txBody>
      </p:sp>
      <p:sp>
        <p:nvSpPr>
          <p:cNvPr id="414" name="Google Shape;414;p11"/>
          <p:cNvSpPr/>
          <p:nvPr/>
        </p:nvSpPr>
        <p:spPr>
          <a:xfrm>
            <a:off x="-11576" y="2154236"/>
            <a:ext cx="12203576" cy="152981"/>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 name="Google Shape;415;p11"/>
          <p:cNvSpPr/>
          <p:nvPr/>
        </p:nvSpPr>
        <p:spPr>
          <a:xfrm rot="2700000">
            <a:off x="5823879" y="1935581"/>
            <a:ext cx="544242" cy="544242"/>
          </a:xfrm>
          <a:prstGeom prst="roundRect">
            <a:avLst>
              <a:gd name="adj" fmla="val 16667"/>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 name="Google Shape;416;p11"/>
          <p:cNvSpPr txBox="1"/>
          <p:nvPr/>
        </p:nvSpPr>
        <p:spPr>
          <a:xfrm>
            <a:off x="5334994" y="1284739"/>
            <a:ext cx="1522012" cy="461665"/>
          </a:xfrm>
          <a:prstGeom prst="rect">
            <a:avLst/>
          </a:prstGeom>
          <a:solidFill>
            <a:srgbClr val="EAA824"/>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Hari 3-28</a:t>
            </a:r>
            <a:endParaRPr/>
          </a:p>
        </p:txBody>
      </p:sp>
      <p:sp>
        <p:nvSpPr>
          <p:cNvPr id="417" name="Google Shape;417;p11"/>
          <p:cNvSpPr txBox="1"/>
          <p:nvPr/>
        </p:nvSpPr>
        <p:spPr>
          <a:xfrm>
            <a:off x="7305800" y="3011554"/>
            <a:ext cx="4685308" cy="185736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7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PPL melakukan pendataan keluarga </a:t>
            </a:r>
            <a:endParaRPr/>
          </a:p>
          <a:p>
            <a:pPr marL="285750" marR="0" lvl="0" indent="-285750" algn="l" rtl="0">
              <a:lnSpc>
                <a:spcPct val="107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PML melakukan pengawasan pendataan dan pemeriksaan dokumen</a:t>
            </a:r>
            <a:endParaRPr sz="1800">
              <a:solidFill>
                <a:schemeClr val="dk1"/>
              </a:solidFill>
              <a:latin typeface="Calibri"/>
              <a:ea typeface="Calibri"/>
              <a:cs typeface="Calibri"/>
              <a:sym typeface="Calibri"/>
            </a:endParaRPr>
          </a:p>
          <a:p>
            <a:pPr marL="285750" marR="0" lvl="0" indent="-285750" algn="l" rtl="0">
              <a:lnSpc>
                <a:spcPct val="107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Koseka memantau jalannya pendataan dan membantu memberikan solusi jika ada permasalahan.</a:t>
            </a:r>
            <a:endParaRPr sz="1800">
              <a:solidFill>
                <a:schemeClr val="dk1"/>
              </a:solidFill>
              <a:latin typeface="Calibri"/>
              <a:ea typeface="Calibri"/>
              <a:cs typeface="Calibri"/>
              <a:sym typeface="Calibri"/>
            </a:endParaRPr>
          </a:p>
        </p:txBody>
      </p:sp>
      <p:sp>
        <p:nvSpPr>
          <p:cNvPr id="418" name="Google Shape;418;p11"/>
          <p:cNvSpPr/>
          <p:nvPr/>
        </p:nvSpPr>
        <p:spPr>
          <a:xfrm>
            <a:off x="7110509" y="2684894"/>
            <a:ext cx="4880599" cy="2582052"/>
          </a:xfrm>
          <a:prstGeom prst="roundRect">
            <a:avLst>
              <a:gd name="adj" fmla="val 6120"/>
            </a:avLst>
          </a:prstGeom>
          <a:noFill/>
          <a:ln w="12700" cap="flat" cmpd="sng">
            <a:solidFill>
              <a:srgbClr val="14285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9" name="Google Shape;419;p11"/>
          <p:cNvSpPr txBox="1"/>
          <p:nvPr/>
        </p:nvSpPr>
        <p:spPr>
          <a:xfrm>
            <a:off x="165077" y="978137"/>
            <a:ext cx="2014141" cy="369332"/>
          </a:xfrm>
          <a:prstGeom prst="rect">
            <a:avLst/>
          </a:prstGeom>
          <a:solidFill>
            <a:srgbClr val="EAA82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Periode Pendataan:</a:t>
            </a:r>
            <a:endParaRPr sz="1800" b="1" i="1">
              <a:solidFill>
                <a:schemeClr val="lt1"/>
              </a:solidFill>
              <a:latin typeface="Calibri"/>
              <a:ea typeface="Calibri"/>
              <a:cs typeface="Calibri"/>
              <a:sym typeface="Calibri"/>
            </a:endParaRPr>
          </a:p>
        </p:txBody>
      </p:sp>
      <p:sp>
        <p:nvSpPr>
          <p:cNvPr id="420" name="Google Shape;420;p11"/>
          <p:cNvSpPr txBox="1"/>
          <p:nvPr/>
        </p:nvSpPr>
        <p:spPr>
          <a:xfrm>
            <a:off x="110853" y="1305627"/>
            <a:ext cx="490685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15 Oktober-14 November 2022</a:t>
            </a:r>
            <a:endParaRPr sz="2800">
              <a:solidFill>
                <a:schemeClr val="dk1"/>
              </a:solidFill>
              <a:latin typeface="Calibri"/>
              <a:ea typeface="Calibri"/>
              <a:cs typeface="Calibri"/>
              <a:sym typeface="Calibri"/>
            </a:endParaRPr>
          </a:p>
        </p:txBody>
      </p:sp>
      <p:sp>
        <p:nvSpPr>
          <p:cNvPr id="421" name="Google Shape;421;p11"/>
          <p:cNvSpPr txBox="1"/>
          <p:nvPr/>
        </p:nvSpPr>
        <p:spPr>
          <a:xfrm>
            <a:off x="7103471" y="2493301"/>
            <a:ext cx="1693288" cy="369332"/>
          </a:xfrm>
          <a:prstGeom prst="rect">
            <a:avLst/>
          </a:prstGeom>
          <a:solidFill>
            <a:srgbClr val="EAA82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KETERANGAN</a:t>
            </a:r>
            <a:endParaRPr/>
          </a:p>
        </p:txBody>
      </p:sp>
      <p:cxnSp>
        <p:nvCxnSpPr>
          <p:cNvPr id="422" name="Google Shape;422;p11"/>
          <p:cNvCxnSpPr/>
          <p:nvPr/>
        </p:nvCxnSpPr>
        <p:spPr>
          <a:xfrm>
            <a:off x="8592103" y="2684893"/>
            <a:ext cx="3245567" cy="0"/>
          </a:xfrm>
          <a:prstGeom prst="straightConnector1">
            <a:avLst/>
          </a:prstGeom>
          <a:noFill/>
          <a:ln w="57150" cap="flat" cmpd="sng">
            <a:solidFill>
              <a:srgbClr val="EAA824"/>
            </a:solidFill>
            <a:prstDash val="solid"/>
            <a:miter lim="800000"/>
            <a:headEnd type="none" w="sm" len="sm"/>
            <a:tailEnd type="none" w="sm" len="sm"/>
          </a:ln>
        </p:spPr>
      </p:cxnSp>
      <p:sp>
        <p:nvSpPr>
          <p:cNvPr id="423" name="Google Shape;423;p11"/>
          <p:cNvSpPr txBox="1"/>
          <p:nvPr/>
        </p:nvSpPr>
        <p:spPr>
          <a:xfrm>
            <a:off x="935721" y="3011554"/>
            <a:ext cx="5658057" cy="313919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7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Mengunjungi keluarga secara </a:t>
            </a:r>
            <a:r>
              <a:rPr lang="en-US" sz="1800" i="1">
                <a:solidFill>
                  <a:schemeClr val="dk1"/>
                </a:solidFill>
                <a:latin typeface="Calibri"/>
                <a:ea typeface="Calibri"/>
                <a:cs typeface="Calibri"/>
                <a:sym typeface="Calibri"/>
              </a:rPr>
              <a:t>door to door</a:t>
            </a:r>
            <a:endParaRPr sz="1800">
              <a:solidFill>
                <a:schemeClr val="dk1"/>
              </a:solidFill>
              <a:latin typeface="Calibri"/>
              <a:ea typeface="Calibri"/>
              <a:cs typeface="Calibri"/>
              <a:sym typeface="Calibri"/>
            </a:endParaRPr>
          </a:p>
          <a:p>
            <a:pPr marL="342900" marR="0" lvl="0" indent="-342900" algn="l" rtl="0">
              <a:lnSpc>
                <a:spcPct val="107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Memberikan noktah dan nomor urut bangunan pada peta WS</a:t>
            </a:r>
            <a:endParaRPr sz="1800">
              <a:solidFill>
                <a:schemeClr val="dk1"/>
              </a:solidFill>
              <a:latin typeface="Calibri"/>
              <a:ea typeface="Calibri"/>
              <a:cs typeface="Calibri"/>
              <a:sym typeface="Calibri"/>
            </a:endParaRPr>
          </a:p>
          <a:p>
            <a:pPr marL="342900" marR="0" lvl="0" indent="-342900" algn="l" rtl="0">
              <a:lnSpc>
                <a:spcPct val="107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Melakukan wawancara keluarga</a:t>
            </a:r>
            <a:endParaRPr sz="1800">
              <a:solidFill>
                <a:schemeClr val="dk1"/>
              </a:solidFill>
              <a:latin typeface="Calibri"/>
              <a:ea typeface="Calibri"/>
              <a:cs typeface="Calibri"/>
              <a:sym typeface="Calibri"/>
            </a:endParaRPr>
          </a:p>
          <a:p>
            <a:pPr marL="342900" marR="0" lvl="0" indent="-342900" algn="l" rtl="0">
              <a:lnSpc>
                <a:spcPct val="107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Geotag lokasi keluarga</a:t>
            </a:r>
            <a:endParaRPr sz="1800">
              <a:solidFill>
                <a:schemeClr val="dk1"/>
              </a:solidFill>
              <a:latin typeface="Calibri"/>
              <a:ea typeface="Calibri"/>
              <a:cs typeface="Calibri"/>
              <a:sym typeface="Calibri"/>
            </a:endParaRPr>
          </a:p>
          <a:p>
            <a:pPr marL="342900" marR="0" lvl="0" indent="-342900" algn="l" rtl="0">
              <a:lnSpc>
                <a:spcPct val="107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Mengambil foto bangunan keluarga miskin dan sangat miskin</a:t>
            </a:r>
            <a:endParaRPr/>
          </a:p>
          <a:p>
            <a:pPr marL="342900" marR="0" lvl="0" indent="-342900" algn="l" rtl="0">
              <a:lnSpc>
                <a:spcPct val="107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Pengawasan pendataan</a:t>
            </a:r>
            <a:endParaRPr sz="1800">
              <a:solidFill>
                <a:schemeClr val="dk1"/>
              </a:solidFill>
              <a:latin typeface="Calibri"/>
              <a:ea typeface="Calibri"/>
              <a:cs typeface="Calibri"/>
              <a:sym typeface="Calibri"/>
            </a:endParaRPr>
          </a:p>
          <a:p>
            <a:pPr marL="342900" marR="0" lvl="0" indent="-342900" algn="l" rtl="0">
              <a:lnSpc>
                <a:spcPct val="107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Pertemuan tim </a:t>
            </a:r>
            <a:endParaRPr/>
          </a:p>
          <a:p>
            <a:pPr marL="285750" marR="0" lvl="0" indent="-285750" algn="l" rtl="0">
              <a:spcBef>
                <a:spcPts val="80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Pemeriksaan hasil pendataan</a:t>
            </a:r>
            <a:endParaRPr sz="1800">
              <a:solidFill>
                <a:schemeClr val="dk1"/>
              </a:solidFill>
              <a:latin typeface="Calibri"/>
              <a:ea typeface="Calibri"/>
              <a:cs typeface="Calibri"/>
              <a:sym typeface="Calibri"/>
            </a:endParaRPr>
          </a:p>
        </p:txBody>
      </p:sp>
      <p:sp>
        <p:nvSpPr>
          <p:cNvPr id="424" name="Google Shape;424;p11"/>
          <p:cNvSpPr/>
          <p:nvPr/>
        </p:nvSpPr>
        <p:spPr>
          <a:xfrm>
            <a:off x="833475" y="2666023"/>
            <a:ext cx="5760303" cy="3663753"/>
          </a:xfrm>
          <a:prstGeom prst="roundRect">
            <a:avLst>
              <a:gd name="adj" fmla="val 7045"/>
            </a:avLst>
          </a:prstGeom>
          <a:noFill/>
          <a:ln w="12700" cap="flat" cmpd="sng">
            <a:solidFill>
              <a:srgbClr val="14285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5" name="Google Shape;425;p11"/>
          <p:cNvSpPr txBox="1"/>
          <p:nvPr/>
        </p:nvSpPr>
        <p:spPr>
          <a:xfrm>
            <a:off x="833474" y="2508624"/>
            <a:ext cx="3024429" cy="369332"/>
          </a:xfrm>
          <a:prstGeom prst="rect">
            <a:avLst/>
          </a:prstGeom>
          <a:solidFill>
            <a:srgbClr val="EAA82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KEGIATAN YANG DILAKUKAN</a:t>
            </a:r>
            <a:endParaRPr/>
          </a:p>
        </p:txBody>
      </p:sp>
      <p:cxnSp>
        <p:nvCxnSpPr>
          <p:cNvPr id="426" name="Google Shape;426;p11"/>
          <p:cNvCxnSpPr/>
          <p:nvPr/>
        </p:nvCxnSpPr>
        <p:spPr>
          <a:xfrm>
            <a:off x="3613412" y="2667081"/>
            <a:ext cx="2762411" cy="0"/>
          </a:xfrm>
          <a:prstGeom prst="straightConnector1">
            <a:avLst/>
          </a:prstGeom>
          <a:noFill/>
          <a:ln w="57150" cap="flat" cmpd="sng">
            <a:solidFill>
              <a:srgbClr val="EAA824"/>
            </a:solidFill>
            <a:prstDash val="solid"/>
            <a:miter lim="800000"/>
            <a:headEnd type="none" w="sm" len="sm"/>
            <a:tailEnd type="none" w="sm" len="sm"/>
          </a:ln>
        </p:spPr>
      </p:cxnSp>
      <p:pic>
        <p:nvPicPr>
          <p:cNvPr id="427" name="Google Shape;427;p11"/>
          <p:cNvPicPr preferRelativeResize="0"/>
          <p:nvPr/>
        </p:nvPicPr>
        <p:blipFill rotWithShape="1">
          <a:blip r:embed="rId3">
            <a:alphaModFix/>
          </a:blip>
          <a:srcRect/>
          <a:stretch/>
        </p:blipFill>
        <p:spPr>
          <a:xfrm flipH="1">
            <a:off x="9316658" y="4902432"/>
            <a:ext cx="2674450" cy="1782966"/>
          </a:xfrm>
          <a:prstGeom prst="rect">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12"/>
          <p:cNvSpPr/>
          <p:nvPr/>
        </p:nvSpPr>
        <p:spPr>
          <a:xfrm>
            <a:off x="-11576" y="4109013"/>
            <a:ext cx="2854667" cy="238386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4" name="Google Shape;434;p12"/>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5" name="Google Shape;435;p12"/>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6" name="Google Shape;436;p12"/>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437" name="Google Shape;437;p12"/>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8" name="Google Shape;438;p12"/>
          <p:cNvSpPr/>
          <p:nvPr/>
        </p:nvSpPr>
        <p:spPr>
          <a:xfrm>
            <a:off x="-11576" y="-49066"/>
            <a:ext cx="6713318"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9" name="Google Shape;439;p12"/>
          <p:cNvSpPr txBox="1"/>
          <p:nvPr/>
        </p:nvSpPr>
        <p:spPr>
          <a:xfrm>
            <a:off x="236359" y="77241"/>
            <a:ext cx="599734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lt1"/>
                </a:solidFill>
                <a:latin typeface="Franklin Gothic Medium Cond" panose="020B0606030402020204" pitchFamily="34" charset="0"/>
                <a:ea typeface="Libre Franklin Medium"/>
                <a:cs typeface="Libre Franklin Medium"/>
                <a:sym typeface="Libre Franklin Medium"/>
              </a:rPr>
              <a:t>JADWAL PELAKSANAAN</a:t>
            </a:r>
            <a:endParaRPr dirty="0">
              <a:latin typeface="Franklin Gothic Medium Cond" panose="020B0606030402020204" pitchFamily="34" charset="0"/>
            </a:endParaRPr>
          </a:p>
        </p:txBody>
      </p:sp>
      <p:sp>
        <p:nvSpPr>
          <p:cNvPr id="440" name="Google Shape;440;p12"/>
          <p:cNvSpPr/>
          <p:nvPr/>
        </p:nvSpPr>
        <p:spPr>
          <a:xfrm>
            <a:off x="-11576" y="2154236"/>
            <a:ext cx="12203576" cy="152981"/>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1" name="Google Shape;441;p12"/>
          <p:cNvSpPr/>
          <p:nvPr/>
        </p:nvSpPr>
        <p:spPr>
          <a:xfrm rot="2700000">
            <a:off x="5823879" y="1935583"/>
            <a:ext cx="544242" cy="544242"/>
          </a:xfrm>
          <a:prstGeom prst="roundRect">
            <a:avLst>
              <a:gd name="adj" fmla="val 16667"/>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2" name="Google Shape;442;p12"/>
          <p:cNvSpPr txBox="1"/>
          <p:nvPr/>
        </p:nvSpPr>
        <p:spPr>
          <a:xfrm>
            <a:off x="5334994" y="1284741"/>
            <a:ext cx="1522012" cy="461665"/>
          </a:xfrm>
          <a:prstGeom prst="rect">
            <a:avLst/>
          </a:prstGeom>
          <a:solidFill>
            <a:srgbClr val="EAA824"/>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a:solidFill>
                  <a:schemeClr val="lt1"/>
                </a:solidFill>
                <a:latin typeface="Calibri"/>
                <a:ea typeface="Calibri"/>
                <a:cs typeface="Calibri"/>
                <a:sym typeface="Calibri"/>
              </a:rPr>
              <a:t>Hari 29-31</a:t>
            </a:r>
            <a:endParaRPr/>
          </a:p>
        </p:txBody>
      </p:sp>
      <p:sp>
        <p:nvSpPr>
          <p:cNvPr id="443" name="Google Shape;443;p12"/>
          <p:cNvSpPr txBox="1"/>
          <p:nvPr/>
        </p:nvSpPr>
        <p:spPr>
          <a:xfrm>
            <a:off x="7848465" y="3013676"/>
            <a:ext cx="3929053" cy="28623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PML menyerahkan dokumen hasil pendataan (Kuesioner REGSOSEK22-VK1, REGSOSEK22-VK2, REGSOSEK22-PSLS, REGSOSEK22-K, REGSOSEK22-XK, Peta WS, BANR) yang sudah diperiksa kepada Koseka.</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Koseka melakukan pengecekan kelengkapan dokumen pendataan, kemudian menyerahkan ke BPS Kabuapaten/Kota.</a:t>
            </a:r>
            <a:endParaRPr sz="1800">
              <a:solidFill>
                <a:schemeClr val="dk1"/>
              </a:solidFill>
              <a:latin typeface="Calibri"/>
              <a:ea typeface="Calibri"/>
              <a:cs typeface="Calibri"/>
              <a:sym typeface="Calibri"/>
            </a:endParaRPr>
          </a:p>
        </p:txBody>
      </p:sp>
      <p:sp>
        <p:nvSpPr>
          <p:cNvPr id="444" name="Google Shape;444;p12"/>
          <p:cNvSpPr/>
          <p:nvPr/>
        </p:nvSpPr>
        <p:spPr>
          <a:xfrm>
            <a:off x="7685314" y="2845481"/>
            <a:ext cx="4164617" cy="3272289"/>
          </a:xfrm>
          <a:prstGeom prst="roundRect">
            <a:avLst>
              <a:gd name="adj" fmla="val 4361"/>
            </a:avLst>
          </a:prstGeom>
          <a:noFill/>
          <a:ln w="12700" cap="flat" cmpd="sng">
            <a:solidFill>
              <a:srgbClr val="14285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5" name="Google Shape;445;p12"/>
          <p:cNvSpPr txBox="1"/>
          <p:nvPr/>
        </p:nvSpPr>
        <p:spPr>
          <a:xfrm>
            <a:off x="7685313" y="2615996"/>
            <a:ext cx="1571053" cy="369332"/>
          </a:xfrm>
          <a:prstGeom prst="rect">
            <a:avLst/>
          </a:prstGeom>
          <a:solidFill>
            <a:srgbClr val="EAA82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KETERANGAN</a:t>
            </a:r>
            <a:endParaRPr/>
          </a:p>
        </p:txBody>
      </p:sp>
      <p:cxnSp>
        <p:nvCxnSpPr>
          <p:cNvPr id="446" name="Google Shape;446;p12"/>
          <p:cNvCxnSpPr/>
          <p:nvPr/>
        </p:nvCxnSpPr>
        <p:spPr>
          <a:xfrm>
            <a:off x="9167149" y="2835797"/>
            <a:ext cx="2567651" cy="0"/>
          </a:xfrm>
          <a:prstGeom prst="straightConnector1">
            <a:avLst/>
          </a:prstGeom>
          <a:noFill/>
          <a:ln w="57150" cap="flat" cmpd="sng">
            <a:solidFill>
              <a:srgbClr val="EAA824"/>
            </a:solidFill>
            <a:prstDash val="solid"/>
            <a:miter lim="800000"/>
            <a:headEnd type="none" w="sm" len="sm"/>
            <a:tailEnd type="none" w="sm" len="sm"/>
          </a:ln>
        </p:spPr>
      </p:cxnSp>
      <p:sp>
        <p:nvSpPr>
          <p:cNvPr id="447" name="Google Shape;447;p12"/>
          <p:cNvSpPr txBox="1"/>
          <p:nvPr/>
        </p:nvSpPr>
        <p:spPr>
          <a:xfrm>
            <a:off x="935721" y="3191011"/>
            <a:ext cx="5658057" cy="37555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7000"/>
              </a:lnSpc>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Penyerahan dokumen hasil pendataan</a:t>
            </a:r>
            <a:endParaRPr sz="1800">
              <a:solidFill>
                <a:schemeClr val="dk1"/>
              </a:solidFill>
              <a:latin typeface="Calibri"/>
              <a:ea typeface="Calibri"/>
              <a:cs typeface="Calibri"/>
              <a:sym typeface="Calibri"/>
            </a:endParaRPr>
          </a:p>
        </p:txBody>
      </p:sp>
      <p:sp>
        <p:nvSpPr>
          <p:cNvPr id="448" name="Google Shape;448;p12"/>
          <p:cNvSpPr/>
          <p:nvPr/>
        </p:nvSpPr>
        <p:spPr>
          <a:xfrm>
            <a:off x="833475" y="2845481"/>
            <a:ext cx="5760303" cy="1044288"/>
          </a:xfrm>
          <a:prstGeom prst="roundRect">
            <a:avLst>
              <a:gd name="adj" fmla="val 7045"/>
            </a:avLst>
          </a:prstGeom>
          <a:noFill/>
          <a:ln w="12700" cap="flat" cmpd="sng">
            <a:solidFill>
              <a:srgbClr val="14285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9" name="Google Shape;449;p12"/>
          <p:cNvSpPr txBox="1"/>
          <p:nvPr/>
        </p:nvSpPr>
        <p:spPr>
          <a:xfrm>
            <a:off x="833474" y="2688081"/>
            <a:ext cx="2993259" cy="369332"/>
          </a:xfrm>
          <a:prstGeom prst="rect">
            <a:avLst/>
          </a:prstGeom>
          <a:solidFill>
            <a:srgbClr val="EAA82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KEGIATAN YANG DILAKUKAN</a:t>
            </a:r>
            <a:endParaRPr/>
          </a:p>
        </p:txBody>
      </p:sp>
      <p:cxnSp>
        <p:nvCxnSpPr>
          <p:cNvPr id="450" name="Google Shape;450;p12"/>
          <p:cNvCxnSpPr/>
          <p:nvPr/>
        </p:nvCxnSpPr>
        <p:spPr>
          <a:xfrm>
            <a:off x="3636132" y="2846538"/>
            <a:ext cx="2844706" cy="0"/>
          </a:xfrm>
          <a:prstGeom prst="straightConnector1">
            <a:avLst/>
          </a:prstGeom>
          <a:noFill/>
          <a:ln w="57150" cap="flat" cmpd="sng">
            <a:solidFill>
              <a:srgbClr val="EAA824"/>
            </a:solidFill>
            <a:prstDash val="solid"/>
            <a:miter lim="800000"/>
            <a:headEnd type="none" w="sm" len="sm"/>
            <a:tailEnd type="none" w="sm" len="sm"/>
          </a:ln>
        </p:spPr>
      </p:cxnSp>
      <p:sp>
        <p:nvSpPr>
          <p:cNvPr id="451" name="Google Shape;451;p12"/>
          <p:cNvSpPr txBox="1"/>
          <p:nvPr/>
        </p:nvSpPr>
        <p:spPr>
          <a:xfrm>
            <a:off x="165077" y="978137"/>
            <a:ext cx="2014141" cy="369332"/>
          </a:xfrm>
          <a:prstGeom prst="rect">
            <a:avLst/>
          </a:prstGeom>
          <a:solidFill>
            <a:srgbClr val="EAA82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Periode Pendataan:</a:t>
            </a:r>
            <a:endParaRPr sz="1800" b="1" i="1">
              <a:solidFill>
                <a:schemeClr val="lt1"/>
              </a:solidFill>
              <a:latin typeface="Calibri"/>
              <a:ea typeface="Calibri"/>
              <a:cs typeface="Calibri"/>
              <a:sym typeface="Calibri"/>
            </a:endParaRPr>
          </a:p>
        </p:txBody>
      </p:sp>
      <p:sp>
        <p:nvSpPr>
          <p:cNvPr id="452" name="Google Shape;452;p12"/>
          <p:cNvSpPr txBox="1"/>
          <p:nvPr/>
        </p:nvSpPr>
        <p:spPr>
          <a:xfrm>
            <a:off x="110853" y="1305627"/>
            <a:ext cx="490685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15 Oktober-14 November 2022</a:t>
            </a:r>
            <a:endParaRPr sz="2800">
              <a:solidFill>
                <a:schemeClr val="dk1"/>
              </a:solidFill>
              <a:latin typeface="Calibri"/>
              <a:ea typeface="Calibri"/>
              <a:cs typeface="Calibri"/>
              <a:sym typeface="Calibri"/>
            </a:endParaRPr>
          </a:p>
        </p:txBody>
      </p:sp>
      <p:pic>
        <p:nvPicPr>
          <p:cNvPr id="453" name="Google Shape;453;p12"/>
          <p:cNvPicPr preferRelativeResize="0"/>
          <p:nvPr/>
        </p:nvPicPr>
        <p:blipFill rotWithShape="1">
          <a:blip r:embed="rId3">
            <a:alphaModFix/>
          </a:blip>
          <a:srcRect/>
          <a:stretch/>
        </p:blipFill>
        <p:spPr>
          <a:xfrm>
            <a:off x="-113307" y="3925609"/>
            <a:ext cx="4332881" cy="2888587"/>
          </a:xfrm>
          <a:prstGeom prst="rect">
            <a:avLst/>
          </a:prstGeom>
          <a:noFill/>
          <a:ln>
            <a:noFill/>
          </a:ln>
        </p:spPr>
      </p:pic>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7A87"/>
        </a:solidFill>
        <a:effectLst/>
      </p:bgPr>
    </p:bg>
    <p:spTree>
      <p:nvGrpSpPr>
        <p:cNvPr id="1" name="Shape 457"/>
        <p:cNvGrpSpPr/>
        <p:nvPr/>
      </p:nvGrpSpPr>
      <p:grpSpPr>
        <a:xfrm>
          <a:off x="0" y="0"/>
          <a:ext cx="0" cy="0"/>
          <a:chOff x="0" y="0"/>
          <a:chExt cx="0" cy="0"/>
        </a:xfrm>
      </p:grpSpPr>
      <p:sp>
        <p:nvSpPr>
          <p:cNvPr id="458" name="Google Shape;458;p13"/>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grpSp>
        <p:nvGrpSpPr>
          <p:cNvPr id="459" name="Google Shape;459;p13"/>
          <p:cNvGrpSpPr/>
          <p:nvPr/>
        </p:nvGrpSpPr>
        <p:grpSpPr>
          <a:xfrm>
            <a:off x="666764" y="2401034"/>
            <a:ext cx="10877979" cy="4066410"/>
            <a:chOff x="468996" y="1800585"/>
            <a:chExt cx="8225107" cy="3069143"/>
          </a:xfrm>
        </p:grpSpPr>
        <p:sp>
          <p:nvSpPr>
            <p:cNvPr id="460" name="Google Shape;460;p13"/>
            <p:cNvSpPr/>
            <p:nvPr/>
          </p:nvSpPr>
          <p:spPr>
            <a:xfrm>
              <a:off x="559934" y="1800585"/>
              <a:ext cx="8047200" cy="2949000"/>
            </a:xfrm>
            <a:prstGeom prst="rect">
              <a:avLst/>
            </a:prstGeom>
            <a:solidFill>
              <a:srgbClr val="FCFB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461" name="Google Shape;461;p13"/>
            <p:cNvSpPr/>
            <p:nvPr/>
          </p:nvSpPr>
          <p:spPr>
            <a:xfrm>
              <a:off x="468996" y="4551796"/>
              <a:ext cx="390600" cy="313200"/>
            </a:xfrm>
            <a:prstGeom prst="rtTriangle">
              <a:avLst/>
            </a:prstGeom>
            <a:solidFill>
              <a:srgbClr val="017A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462" name="Google Shape;462;p13"/>
            <p:cNvSpPr/>
            <p:nvPr/>
          </p:nvSpPr>
          <p:spPr>
            <a:xfrm flipH="1">
              <a:off x="8303503" y="4556528"/>
              <a:ext cx="390600" cy="313200"/>
            </a:xfrm>
            <a:prstGeom prst="rtTriangle">
              <a:avLst/>
            </a:prstGeom>
            <a:solidFill>
              <a:srgbClr val="017A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grpSp>
      <p:sp>
        <p:nvSpPr>
          <p:cNvPr id="463" name="Google Shape;463;p13"/>
          <p:cNvSpPr/>
          <p:nvPr/>
        </p:nvSpPr>
        <p:spPr>
          <a:xfrm>
            <a:off x="787032" y="2400677"/>
            <a:ext cx="10642348" cy="3907319"/>
          </a:xfrm>
          <a:custGeom>
            <a:avLst/>
            <a:gdLst/>
            <a:ahLst/>
            <a:cxnLst/>
            <a:rect l="l" t="t" r="r" b="b"/>
            <a:pathLst>
              <a:path w="284428" h="133904" fill="none" extrusionOk="0">
                <a:moveTo>
                  <a:pt x="1" y="128140"/>
                </a:moveTo>
                <a:lnTo>
                  <a:pt x="1" y="0"/>
                </a:lnTo>
                <a:lnTo>
                  <a:pt x="284427" y="0"/>
                </a:lnTo>
                <a:lnTo>
                  <a:pt x="284427" y="128140"/>
                </a:lnTo>
                <a:cubicBezTo>
                  <a:pt x="282228" y="130441"/>
                  <a:pt x="280944" y="131704"/>
                  <a:pt x="278664" y="133903"/>
                </a:cubicBezTo>
                <a:lnTo>
                  <a:pt x="5764" y="133903"/>
                </a:lnTo>
                <a:cubicBezTo>
                  <a:pt x="3463" y="131704"/>
                  <a:pt x="2200" y="130441"/>
                  <a:pt x="1" y="128140"/>
                </a:cubicBezTo>
                <a:close/>
              </a:path>
            </a:pathLst>
          </a:custGeom>
          <a:solidFill>
            <a:srgbClr val="665752"/>
          </a:solidFill>
          <a:ln w="19050" cap="flat"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464" name="Google Shape;464;p13"/>
          <p:cNvSpPr/>
          <p:nvPr/>
        </p:nvSpPr>
        <p:spPr>
          <a:xfrm>
            <a:off x="787032" y="561401"/>
            <a:ext cx="10642348" cy="1839303"/>
          </a:xfrm>
          <a:custGeom>
            <a:avLst/>
            <a:gdLst/>
            <a:ahLst/>
            <a:cxnLst/>
            <a:rect l="l" t="t" r="r" b="b"/>
            <a:pathLst>
              <a:path w="284428" h="63033" fill="none" extrusionOk="0">
                <a:moveTo>
                  <a:pt x="1" y="63032"/>
                </a:moveTo>
                <a:lnTo>
                  <a:pt x="1" y="6009"/>
                </a:lnTo>
                <a:lnTo>
                  <a:pt x="6009" y="1"/>
                </a:lnTo>
                <a:lnTo>
                  <a:pt x="278399" y="1"/>
                </a:lnTo>
                <a:cubicBezTo>
                  <a:pt x="280782" y="2363"/>
                  <a:pt x="282146" y="3646"/>
                  <a:pt x="284427" y="6009"/>
                </a:cubicBezTo>
                <a:lnTo>
                  <a:pt x="284427" y="63032"/>
                </a:lnTo>
              </a:path>
            </a:pathLst>
          </a:custGeom>
          <a:noFill/>
          <a:ln w="19050" cap="flat"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465" name="Google Shape;465;p13"/>
          <p:cNvSpPr/>
          <p:nvPr/>
        </p:nvSpPr>
        <p:spPr>
          <a:xfrm>
            <a:off x="813795" y="593505"/>
            <a:ext cx="116487" cy="116516"/>
          </a:xfrm>
          <a:custGeom>
            <a:avLst/>
            <a:gdLst/>
            <a:ahLst/>
            <a:cxnLst/>
            <a:rect l="l" t="t" r="r" b="b"/>
            <a:pathLst>
              <a:path w="3992" h="3993" extrusionOk="0">
                <a:moveTo>
                  <a:pt x="0" y="1"/>
                </a:moveTo>
                <a:lnTo>
                  <a:pt x="0" y="3992"/>
                </a:lnTo>
                <a:lnTo>
                  <a:pt x="3992" y="3992"/>
                </a:lnTo>
                <a:lnTo>
                  <a:pt x="3992" y="1"/>
                </a:lnTo>
                <a:close/>
              </a:path>
            </a:pathLst>
          </a:custGeom>
          <a:solidFill>
            <a:srgbClr val="D8D8D8"/>
          </a:solidFill>
          <a:ln w="9525" cap="flat" cmpd="sng">
            <a:solidFill>
              <a:srgbClr val="D8D8D8"/>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466" name="Google Shape;466;p13"/>
          <p:cNvSpPr/>
          <p:nvPr/>
        </p:nvSpPr>
        <p:spPr>
          <a:xfrm>
            <a:off x="873205" y="801500"/>
            <a:ext cx="29" cy="1329412"/>
          </a:xfrm>
          <a:custGeom>
            <a:avLst/>
            <a:gdLst/>
            <a:ahLst/>
            <a:cxnLst/>
            <a:rect l="l" t="t" r="r" b="b"/>
            <a:pathLst>
              <a:path w="1" h="45559" fill="none" extrusionOk="0">
                <a:moveTo>
                  <a:pt x="1" y="1"/>
                </a:moveTo>
                <a:lnTo>
                  <a:pt x="1" y="45558"/>
                </a:lnTo>
              </a:path>
            </a:pathLst>
          </a:custGeom>
          <a:solidFill>
            <a:srgbClr val="FCFBF7"/>
          </a:solidFill>
          <a:ln w="9525" cap="rnd"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467" name="Google Shape;467;p13"/>
          <p:cNvSpPr/>
          <p:nvPr/>
        </p:nvSpPr>
        <p:spPr>
          <a:xfrm>
            <a:off x="1031887" y="650552"/>
            <a:ext cx="1327019" cy="29"/>
          </a:xfrm>
          <a:custGeom>
            <a:avLst/>
            <a:gdLst/>
            <a:ahLst/>
            <a:cxnLst/>
            <a:rect l="l" t="t" r="r" b="b"/>
            <a:pathLst>
              <a:path w="45477" h="1" fill="none" extrusionOk="0">
                <a:moveTo>
                  <a:pt x="0" y="1"/>
                </a:moveTo>
                <a:lnTo>
                  <a:pt x="45477" y="1"/>
                </a:lnTo>
              </a:path>
            </a:pathLst>
          </a:custGeom>
          <a:solidFill>
            <a:srgbClr val="FCFBF7"/>
          </a:solidFill>
          <a:ln w="9525" cap="rnd"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468" name="Google Shape;468;p13"/>
          <p:cNvSpPr txBox="1"/>
          <p:nvPr/>
        </p:nvSpPr>
        <p:spPr>
          <a:xfrm>
            <a:off x="930282" y="2911760"/>
            <a:ext cx="10343540" cy="2195288"/>
          </a:xfrm>
          <a:prstGeom prst="rect">
            <a:avLst/>
          </a:prstGeom>
          <a:noFill/>
          <a:ln>
            <a:noFill/>
          </a:ln>
        </p:spPr>
        <p:txBody>
          <a:bodyPr spcFirstLastPara="1" wrap="square" lIns="121900" tIns="121900" rIns="121900" bIns="121900" anchor="ctr" anchorCtr="0">
            <a:noAutofit/>
          </a:bodyPr>
          <a:lstStyle/>
          <a:p>
            <a:pPr marL="0" marR="0" lvl="0" indent="0" algn="ctr" rtl="0">
              <a:lnSpc>
                <a:spcPct val="80000"/>
              </a:lnSpc>
              <a:spcBef>
                <a:spcPts val="0"/>
              </a:spcBef>
              <a:spcAft>
                <a:spcPts val="0"/>
              </a:spcAft>
              <a:buClr>
                <a:srgbClr val="2C2C2C"/>
              </a:buClr>
              <a:buSzPts val="1800"/>
              <a:buFont typeface="Raleway"/>
              <a:buNone/>
            </a:pPr>
            <a:r>
              <a:rPr lang="en-US" sz="7000" b="1" i="0" u="none" strike="noStrike" cap="none">
                <a:solidFill>
                  <a:srgbClr val="017A87"/>
                </a:solidFill>
                <a:latin typeface="Arial"/>
                <a:ea typeface="Arial"/>
                <a:cs typeface="Arial"/>
                <a:sym typeface="Arial"/>
              </a:rPr>
              <a:t>BAGAIMANA ALUR KERJA SAYA?</a:t>
            </a:r>
            <a:endParaRPr sz="7000" b="1" i="0" u="none" strike="noStrike" cap="none">
              <a:solidFill>
                <a:srgbClr val="017A87"/>
              </a:solidFill>
              <a:latin typeface="Arial"/>
              <a:ea typeface="Arial"/>
              <a:cs typeface="Arial"/>
              <a:sym typeface="Arial"/>
            </a:endParaRPr>
          </a:p>
        </p:txBody>
      </p:sp>
      <p:sp>
        <p:nvSpPr>
          <p:cNvPr id="469" name="Google Shape;469;p13"/>
          <p:cNvSpPr/>
          <p:nvPr/>
        </p:nvSpPr>
        <p:spPr>
          <a:xfrm>
            <a:off x="8517551" y="5640985"/>
            <a:ext cx="2160000" cy="29"/>
          </a:xfrm>
          <a:custGeom>
            <a:avLst/>
            <a:gdLst/>
            <a:ahLst/>
            <a:cxnLst/>
            <a:rect l="l" t="t" r="r" b="b"/>
            <a:pathLst>
              <a:path w="49224" h="1" fill="none" extrusionOk="0">
                <a:moveTo>
                  <a:pt x="0" y="1"/>
                </a:moveTo>
                <a:lnTo>
                  <a:pt x="49224" y="1"/>
                </a:lnTo>
              </a:path>
            </a:pathLst>
          </a:custGeom>
          <a:noFill/>
          <a:ln w="19050" cap="rnd" cmpd="sng">
            <a:solidFill>
              <a:srgbClr val="017A8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Calibri"/>
              <a:buNone/>
            </a:pPr>
            <a:endParaRPr sz="1867"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14"/>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p14"/>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p14"/>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478" name="Google Shape;478;p14"/>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p14"/>
          <p:cNvSpPr/>
          <p:nvPr/>
        </p:nvSpPr>
        <p:spPr>
          <a:xfrm>
            <a:off x="-11576" y="-49066"/>
            <a:ext cx="5364626" cy="816931"/>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0" name="Google Shape;480;p14"/>
          <p:cNvSpPr txBox="1"/>
          <p:nvPr/>
        </p:nvSpPr>
        <p:spPr>
          <a:xfrm>
            <a:off x="963353" y="5456"/>
            <a:ext cx="324018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lt1"/>
                </a:solidFill>
                <a:latin typeface="Franklin Gothic Medium Cond" panose="020B0606030402020204" pitchFamily="34" charset="0"/>
                <a:ea typeface="Libre Franklin Medium"/>
                <a:cs typeface="Libre Franklin Medium"/>
                <a:sym typeface="Libre Franklin Medium"/>
              </a:rPr>
              <a:t>ALUR KERJA</a:t>
            </a:r>
            <a:endParaRPr dirty="0">
              <a:latin typeface="Franklin Gothic Medium Cond" panose="020B0606030402020204" pitchFamily="34" charset="0"/>
            </a:endParaRPr>
          </a:p>
        </p:txBody>
      </p:sp>
      <p:sp>
        <p:nvSpPr>
          <p:cNvPr id="481" name="Google Shape;481;p14"/>
          <p:cNvSpPr txBox="1"/>
          <p:nvPr/>
        </p:nvSpPr>
        <p:spPr>
          <a:xfrm>
            <a:off x="7965352" y="631046"/>
            <a:ext cx="4226648" cy="523220"/>
          </a:xfrm>
          <a:prstGeom prst="rect">
            <a:avLst/>
          </a:prstGeom>
          <a:solidFill>
            <a:srgbClr val="017A87"/>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1" dirty="0">
                <a:solidFill>
                  <a:schemeClr val="lt1"/>
                </a:solidFill>
                <a:latin typeface="Calibri"/>
                <a:ea typeface="Calibri"/>
                <a:cs typeface="Calibri"/>
                <a:sym typeface="Calibri"/>
              </a:rPr>
              <a:t>TAHAPAN PERSIAPAN</a:t>
            </a:r>
            <a:endParaRPr dirty="0"/>
          </a:p>
        </p:txBody>
      </p:sp>
      <p:sp>
        <p:nvSpPr>
          <p:cNvPr id="482" name="Google Shape;482;p14"/>
          <p:cNvSpPr/>
          <p:nvPr/>
        </p:nvSpPr>
        <p:spPr>
          <a:xfrm>
            <a:off x="0" y="1425352"/>
            <a:ext cx="12203576" cy="1188720"/>
          </a:xfrm>
          <a:prstGeom prst="rect">
            <a:avLst/>
          </a:prstGeom>
          <a:solidFill>
            <a:srgbClr val="CD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3" name="Google Shape;483;p14"/>
          <p:cNvSpPr/>
          <p:nvPr/>
        </p:nvSpPr>
        <p:spPr>
          <a:xfrm>
            <a:off x="0" y="2596929"/>
            <a:ext cx="12203576" cy="1188720"/>
          </a:xfrm>
          <a:prstGeom prst="rect">
            <a:avLst/>
          </a:prstGeom>
          <a:solidFill>
            <a:srgbClr val="E5F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4" name="Google Shape;484;p14"/>
          <p:cNvSpPr/>
          <p:nvPr/>
        </p:nvSpPr>
        <p:spPr>
          <a:xfrm>
            <a:off x="0" y="3782683"/>
            <a:ext cx="12203576" cy="1188720"/>
          </a:xfrm>
          <a:prstGeom prst="rect">
            <a:avLst/>
          </a:prstGeom>
          <a:solidFill>
            <a:srgbClr val="CD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5" name="Google Shape;485;p14"/>
          <p:cNvSpPr/>
          <p:nvPr/>
        </p:nvSpPr>
        <p:spPr>
          <a:xfrm>
            <a:off x="0" y="4971489"/>
            <a:ext cx="12203576" cy="1188720"/>
          </a:xfrm>
          <a:prstGeom prst="rect">
            <a:avLst/>
          </a:prstGeom>
          <a:solidFill>
            <a:srgbClr val="E5F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6" name="Google Shape;486;p14"/>
          <p:cNvSpPr txBox="1"/>
          <p:nvPr/>
        </p:nvSpPr>
        <p:spPr>
          <a:xfrm rot="-5400000">
            <a:off x="-76200" y="1759234"/>
            <a:ext cx="943976" cy="369332"/>
          </a:xfrm>
          <a:prstGeom prst="rect">
            <a:avLst/>
          </a:prstGeom>
          <a:solidFill>
            <a:srgbClr val="EAA82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KOSEKA</a:t>
            </a:r>
            <a:endParaRPr/>
          </a:p>
        </p:txBody>
      </p:sp>
      <p:sp>
        <p:nvSpPr>
          <p:cNvPr id="487" name="Google Shape;487;p14"/>
          <p:cNvSpPr txBox="1"/>
          <p:nvPr/>
        </p:nvSpPr>
        <p:spPr>
          <a:xfrm rot="-5400000">
            <a:off x="91860" y="2954572"/>
            <a:ext cx="607859" cy="369332"/>
          </a:xfrm>
          <a:prstGeom prst="rect">
            <a:avLst/>
          </a:prstGeom>
          <a:solidFill>
            <a:srgbClr val="EAA82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PML</a:t>
            </a:r>
            <a:endParaRPr/>
          </a:p>
        </p:txBody>
      </p:sp>
      <p:sp>
        <p:nvSpPr>
          <p:cNvPr id="488" name="Google Shape;488;p14"/>
          <p:cNvSpPr txBox="1"/>
          <p:nvPr/>
        </p:nvSpPr>
        <p:spPr>
          <a:xfrm rot="-5400000">
            <a:off x="131132" y="4185030"/>
            <a:ext cx="529312" cy="369332"/>
          </a:xfrm>
          <a:prstGeom prst="rect">
            <a:avLst/>
          </a:prstGeom>
          <a:solidFill>
            <a:srgbClr val="EAA82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PPL</a:t>
            </a:r>
            <a:endParaRPr/>
          </a:p>
        </p:txBody>
      </p:sp>
      <p:grpSp>
        <p:nvGrpSpPr>
          <p:cNvPr id="489" name="Google Shape;489;p14"/>
          <p:cNvGrpSpPr/>
          <p:nvPr/>
        </p:nvGrpSpPr>
        <p:grpSpPr>
          <a:xfrm rot="-5400000">
            <a:off x="35962" y="5286045"/>
            <a:ext cx="821250" cy="579927"/>
            <a:chOff x="5161958" y="1041540"/>
            <a:chExt cx="821250" cy="579927"/>
          </a:xfrm>
        </p:grpSpPr>
        <p:sp>
          <p:nvSpPr>
            <p:cNvPr id="490" name="Google Shape;490;p14"/>
            <p:cNvSpPr/>
            <p:nvPr/>
          </p:nvSpPr>
          <p:spPr>
            <a:xfrm>
              <a:off x="5161958" y="1317030"/>
              <a:ext cx="539707" cy="239417"/>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1" name="Google Shape;491;p14"/>
            <p:cNvSpPr/>
            <p:nvPr/>
          </p:nvSpPr>
          <p:spPr>
            <a:xfrm>
              <a:off x="5161958" y="1100747"/>
              <a:ext cx="821250" cy="239417"/>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2" name="Google Shape;492;p14"/>
            <p:cNvSpPr txBox="1"/>
            <p:nvPr/>
          </p:nvSpPr>
          <p:spPr>
            <a:xfrm>
              <a:off x="5161958" y="1041540"/>
              <a:ext cx="821250" cy="369332"/>
            </a:xfrm>
            <a:prstGeom prst="rect">
              <a:avLst/>
            </a:prstGeom>
            <a:solidFill>
              <a:srgbClr val="EAA82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KETUA</a:t>
              </a:r>
              <a:endParaRPr/>
            </a:p>
          </p:txBody>
        </p:sp>
        <p:sp>
          <p:nvSpPr>
            <p:cNvPr id="493" name="Google Shape;493;p14"/>
            <p:cNvSpPr txBox="1"/>
            <p:nvPr/>
          </p:nvSpPr>
          <p:spPr>
            <a:xfrm>
              <a:off x="5161958" y="1252135"/>
              <a:ext cx="500458" cy="369332"/>
            </a:xfrm>
            <a:prstGeom prst="rect">
              <a:avLst/>
            </a:prstGeom>
            <a:solidFill>
              <a:srgbClr val="EAA82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SLS</a:t>
              </a:r>
              <a:endParaRPr/>
            </a:p>
          </p:txBody>
        </p:sp>
      </p:grpSp>
      <p:sp>
        <p:nvSpPr>
          <p:cNvPr id="494" name="Google Shape;494;p14"/>
          <p:cNvSpPr/>
          <p:nvPr/>
        </p:nvSpPr>
        <p:spPr>
          <a:xfrm>
            <a:off x="1158239" y="1530285"/>
            <a:ext cx="3337370"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5" name="Google Shape;495;p14"/>
          <p:cNvSpPr txBox="1"/>
          <p:nvPr/>
        </p:nvSpPr>
        <p:spPr>
          <a:xfrm>
            <a:off x="1220311" y="1620734"/>
            <a:ext cx="339798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Menerima instrumen pendataan dari BPS Kabupaten/Kota</a:t>
            </a:r>
            <a:endParaRPr/>
          </a:p>
        </p:txBody>
      </p:sp>
      <p:sp>
        <p:nvSpPr>
          <p:cNvPr id="496" name="Google Shape;496;p14"/>
          <p:cNvSpPr/>
          <p:nvPr/>
        </p:nvSpPr>
        <p:spPr>
          <a:xfrm>
            <a:off x="5048250" y="1530285"/>
            <a:ext cx="2753361"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7" name="Google Shape;497;p14"/>
          <p:cNvSpPr txBox="1"/>
          <p:nvPr/>
        </p:nvSpPr>
        <p:spPr>
          <a:xfrm>
            <a:off x="5011385" y="1620734"/>
            <a:ext cx="288544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Mendistribusikan instrumen pendataan kepada PML</a:t>
            </a:r>
            <a:endParaRPr/>
          </a:p>
        </p:txBody>
      </p:sp>
      <p:sp>
        <p:nvSpPr>
          <p:cNvPr id="498" name="Google Shape;498;p14"/>
          <p:cNvSpPr/>
          <p:nvPr/>
        </p:nvSpPr>
        <p:spPr>
          <a:xfrm>
            <a:off x="8050722" y="1530285"/>
            <a:ext cx="2753361"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9" name="Google Shape;499;p14"/>
          <p:cNvSpPr txBox="1"/>
          <p:nvPr/>
        </p:nvSpPr>
        <p:spPr>
          <a:xfrm>
            <a:off x="8156139" y="1620734"/>
            <a:ext cx="249404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Berkoordinasi dengan Camat</a:t>
            </a:r>
            <a:endParaRPr sz="1800" i="1">
              <a:solidFill>
                <a:schemeClr val="lt1"/>
              </a:solidFill>
              <a:latin typeface="Calibri"/>
              <a:ea typeface="Calibri"/>
              <a:cs typeface="Calibri"/>
              <a:sym typeface="Calibri"/>
            </a:endParaRPr>
          </a:p>
        </p:txBody>
      </p:sp>
      <p:cxnSp>
        <p:nvCxnSpPr>
          <p:cNvPr id="500" name="Google Shape;500;p14"/>
          <p:cNvCxnSpPr/>
          <p:nvPr/>
        </p:nvCxnSpPr>
        <p:spPr>
          <a:xfrm>
            <a:off x="4495609" y="1969976"/>
            <a:ext cx="274320" cy="0"/>
          </a:xfrm>
          <a:prstGeom prst="straightConnector1">
            <a:avLst/>
          </a:prstGeom>
          <a:noFill/>
          <a:ln w="57150" cap="flat" cmpd="sng">
            <a:solidFill>
              <a:srgbClr val="EAA824"/>
            </a:solidFill>
            <a:prstDash val="solid"/>
            <a:miter lim="800000"/>
            <a:headEnd type="none" w="sm" len="sm"/>
            <a:tailEnd type="triangle" w="med" len="med"/>
          </a:ln>
        </p:spPr>
      </p:cxnSp>
      <p:sp>
        <p:nvSpPr>
          <p:cNvPr id="501" name="Google Shape;501;p14"/>
          <p:cNvSpPr/>
          <p:nvPr/>
        </p:nvSpPr>
        <p:spPr>
          <a:xfrm>
            <a:off x="4905970" y="1437238"/>
            <a:ext cx="6065520" cy="1024838"/>
          </a:xfrm>
          <a:prstGeom prst="rect">
            <a:avLst/>
          </a:prstGeom>
          <a:noFill/>
          <a:ln w="38100" cap="flat" cmpd="sng">
            <a:solidFill>
              <a:srgbClr val="EAA82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2" name="Google Shape;502;p14"/>
          <p:cNvSpPr/>
          <p:nvPr/>
        </p:nvSpPr>
        <p:spPr>
          <a:xfrm rot="10800000">
            <a:off x="6424930" y="2565177"/>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3" name="Google Shape;503;p14"/>
          <p:cNvSpPr/>
          <p:nvPr/>
        </p:nvSpPr>
        <p:spPr>
          <a:xfrm rot="10800000">
            <a:off x="9289709" y="2565177"/>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4" name="Google Shape;504;p14"/>
          <p:cNvSpPr/>
          <p:nvPr/>
        </p:nvSpPr>
        <p:spPr>
          <a:xfrm>
            <a:off x="5048250" y="2771404"/>
            <a:ext cx="2753361"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5" name="Google Shape;505;p14"/>
          <p:cNvSpPr txBox="1"/>
          <p:nvPr/>
        </p:nvSpPr>
        <p:spPr>
          <a:xfrm>
            <a:off x="4982209" y="2861853"/>
            <a:ext cx="288544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Mendistribusikan instrumen pendataan kepada PPL</a:t>
            </a:r>
            <a:endParaRPr/>
          </a:p>
        </p:txBody>
      </p:sp>
      <p:sp>
        <p:nvSpPr>
          <p:cNvPr id="506" name="Google Shape;506;p14"/>
          <p:cNvSpPr/>
          <p:nvPr/>
        </p:nvSpPr>
        <p:spPr>
          <a:xfrm>
            <a:off x="8050722" y="2771404"/>
            <a:ext cx="2753361"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7" name="Google Shape;507;p14"/>
          <p:cNvSpPr txBox="1"/>
          <p:nvPr/>
        </p:nvSpPr>
        <p:spPr>
          <a:xfrm>
            <a:off x="8156139" y="2861853"/>
            <a:ext cx="249404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Berkoordinasi dengan Lurah/Kepala Desa</a:t>
            </a:r>
            <a:endParaRPr sz="1800" i="1">
              <a:solidFill>
                <a:schemeClr val="lt1"/>
              </a:solidFill>
              <a:latin typeface="Calibri"/>
              <a:ea typeface="Calibri"/>
              <a:cs typeface="Calibri"/>
              <a:sym typeface="Calibri"/>
            </a:endParaRPr>
          </a:p>
        </p:txBody>
      </p:sp>
      <p:sp>
        <p:nvSpPr>
          <p:cNvPr id="508" name="Google Shape;508;p14"/>
          <p:cNvSpPr/>
          <p:nvPr/>
        </p:nvSpPr>
        <p:spPr>
          <a:xfrm rot="10800000">
            <a:off x="6424930" y="3698504"/>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9" name="Google Shape;509;p14"/>
          <p:cNvSpPr/>
          <p:nvPr/>
        </p:nvSpPr>
        <p:spPr>
          <a:xfrm rot="10800000">
            <a:off x="9289709" y="3698504"/>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0" name="Google Shape;510;p14"/>
          <p:cNvSpPr/>
          <p:nvPr/>
        </p:nvSpPr>
        <p:spPr>
          <a:xfrm>
            <a:off x="5048250" y="3904731"/>
            <a:ext cx="2753361"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1" name="Google Shape;511;p14"/>
          <p:cNvSpPr txBox="1"/>
          <p:nvPr/>
        </p:nvSpPr>
        <p:spPr>
          <a:xfrm>
            <a:off x="4982209" y="3995180"/>
            <a:ext cx="288544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Menerima dan memeriksa kelengkapan instrumen</a:t>
            </a:r>
            <a:endParaRPr sz="1800" i="1">
              <a:solidFill>
                <a:schemeClr val="lt1"/>
              </a:solidFill>
              <a:latin typeface="Calibri"/>
              <a:ea typeface="Calibri"/>
              <a:cs typeface="Calibri"/>
              <a:sym typeface="Calibri"/>
            </a:endParaRPr>
          </a:p>
        </p:txBody>
      </p:sp>
      <p:sp>
        <p:nvSpPr>
          <p:cNvPr id="512" name="Google Shape;512;p14"/>
          <p:cNvSpPr/>
          <p:nvPr/>
        </p:nvSpPr>
        <p:spPr>
          <a:xfrm>
            <a:off x="8050722" y="3904731"/>
            <a:ext cx="2753361"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3" name="Google Shape;513;p14"/>
          <p:cNvSpPr txBox="1"/>
          <p:nvPr/>
        </p:nvSpPr>
        <p:spPr>
          <a:xfrm>
            <a:off x="8156139" y="3995180"/>
            <a:ext cx="249404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Berkoordinasi dengan Ketua/Pengurus SLS</a:t>
            </a:r>
            <a:endParaRPr/>
          </a:p>
        </p:txBody>
      </p:sp>
      <p:sp>
        <p:nvSpPr>
          <p:cNvPr id="514" name="Google Shape;514;p14"/>
          <p:cNvSpPr/>
          <p:nvPr/>
        </p:nvSpPr>
        <p:spPr>
          <a:xfrm rot="5400000">
            <a:off x="7811465" y="4267515"/>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15" name="Google Shape;515;p14"/>
          <p:cNvCxnSpPr/>
          <p:nvPr/>
        </p:nvCxnSpPr>
        <p:spPr>
          <a:xfrm>
            <a:off x="11083250" y="4318345"/>
            <a:ext cx="1698136" cy="0"/>
          </a:xfrm>
          <a:prstGeom prst="straightConnector1">
            <a:avLst/>
          </a:prstGeom>
          <a:noFill/>
          <a:ln w="76200" cap="rnd" cmpd="sng">
            <a:solidFill>
              <a:srgbClr val="EAA824"/>
            </a:solidFill>
            <a:prstDash val="solid"/>
            <a:miter lim="800000"/>
            <a:headEnd type="none" w="sm" len="sm"/>
            <a:tailEnd type="none" w="sm" len="sm"/>
          </a:ln>
        </p:spPr>
      </p:cxnSp>
      <p:sp>
        <p:nvSpPr>
          <p:cNvPr id="516" name="Google Shape;516;p14"/>
          <p:cNvSpPr/>
          <p:nvPr/>
        </p:nvSpPr>
        <p:spPr>
          <a:xfrm>
            <a:off x="7599078" y="457379"/>
            <a:ext cx="833120" cy="833120"/>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7" name="Google Shape;517;p14"/>
          <p:cNvSpPr txBox="1"/>
          <p:nvPr/>
        </p:nvSpPr>
        <p:spPr>
          <a:xfrm>
            <a:off x="7578329" y="130088"/>
            <a:ext cx="800219"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200">
                <a:solidFill>
                  <a:srgbClr val="142850"/>
                </a:solidFill>
                <a:latin typeface="Arial Black"/>
                <a:ea typeface="Arial Black"/>
                <a:cs typeface="Arial Black"/>
                <a:sym typeface="Arial Black"/>
              </a:rPr>
              <a:t>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5"/>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4" name="Google Shape;524;p15"/>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5" name="Google Shape;525;p15"/>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
        <p:nvSpPr>
          <p:cNvPr id="526" name="Google Shape;526;p15"/>
          <p:cNvSpPr/>
          <p:nvPr/>
        </p:nvSpPr>
        <p:spPr>
          <a:xfrm>
            <a:off x="-11575" y="6526384"/>
            <a:ext cx="10347066" cy="331616"/>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7" name="Google Shape;527;p15"/>
          <p:cNvSpPr/>
          <p:nvPr/>
        </p:nvSpPr>
        <p:spPr>
          <a:xfrm>
            <a:off x="-11576" y="-49066"/>
            <a:ext cx="5364626" cy="816931"/>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8" name="Google Shape;528;p15"/>
          <p:cNvSpPr txBox="1"/>
          <p:nvPr/>
        </p:nvSpPr>
        <p:spPr>
          <a:xfrm>
            <a:off x="7965352" y="631046"/>
            <a:ext cx="4226648" cy="523220"/>
          </a:xfrm>
          <a:prstGeom prst="rect">
            <a:avLst/>
          </a:prstGeom>
          <a:solidFill>
            <a:srgbClr val="017A87"/>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1">
                <a:solidFill>
                  <a:schemeClr val="lt1"/>
                </a:solidFill>
                <a:latin typeface="Calibri"/>
                <a:ea typeface="Calibri"/>
                <a:cs typeface="Calibri"/>
                <a:sym typeface="Calibri"/>
              </a:rPr>
              <a:t>VERIFIKASI KELUARGA</a:t>
            </a:r>
            <a:endParaRPr/>
          </a:p>
        </p:txBody>
      </p:sp>
      <p:sp>
        <p:nvSpPr>
          <p:cNvPr id="529" name="Google Shape;529;p15"/>
          <p:cNvSpPr/>
          <p:nvPr/>
        </p:nvSpPr>
        <p:spPr>
          <a:xfrm>
            <a:off x="0" y="1425352"/>
            <a:ext cx="12203576" cy="1188720"/>
          </a:xfrm>
          <a:prstGeom prst="rect">
            <a:avLst/>
          </a:prstGeom>
          <a:solidFill>
            <a:srgbClr val="CD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0" name="Google Shape;530;p15"/>
          <p:cNvSpPr/>
          <p:nvPr/>
        </p:nvSpPr>
        <p:spPr>
          <a:xfrm>
            <a:off x="0" y="2596929"/>
            <a:ext cx="12203576" cy="1188720"/>
          </a:xfrm>
          <a:prstGeom prst="rect">
            <a:avLst/>
          </a:prstGeom>
          <a:solidFill>
            <a:srgbClr val="E5F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1" name="Google Shape;531;p15"/>
          <p:cNvSpPr/>
          <p:nvPr/>
        </p:nvSpPr>
        <p:spPr>
          <a:xfrm>
            <a:off x="0" y="3782683"/>
            <a:ext cx="12203576" cy="1188720"/>
          </a:xfrm>
          <a:prstGeom prst="rect">
            <a:avLst/>
          </a:prstGeom>
          <a:solidFill>
            <a:srgbClr val="CD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2" name="Google Shape;532;p15"/>
          <p:cNvSpPr/>
          <p:nvPr/>
        </p:nvSpPr>
        <p:spPr>
          <a:xfrm>
            <a:off x="0" y="4981649"/>
            <a:ext cx="12203576" cy="1188720"/>
          </a:xfrm>
          <a:prstGeom prst="rect">
            <a:avLst/>
          </a:prstGeom>
          <a:solidFill>
            <a:srgbClr val="E5F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3" name="Google Shape;533;p15"/>
          <p:cNvSpPr txBox="1"/>
          <p:nvPr/>
        </p:nvSpPr>
        <p:spPr>
          <a:xfrm rot="-5400000">
            <a:off x="-76200" y="1759234"/>
            <a:ext cx="943976" cy="369332"/>
          </a:xfrm>
          <a:prstGeom prst="rect">
            <a:avLst/>
          </a:prstGeom>
          <a:solidFill>
            <a:srgbClr val="EAA82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KOSEKA</a:t>
            </a:r>
            <a:endParaRPr/>
          </a:p>
        </p:txBody>
      </p:sp>
      <p:sp>
        <p:nvSpPr>
          <p:cNvPr id="534" name="Google Shape;534;p15"/>
          <p:cNvSpPr txBox="1"/>
          <p:nvPr/>
        </p:nvSpPr>
        <p:spPr>
          <a:xfrm rot="-5400000">
            <a:off x="91860" y="2954572"/>
            <a:ext cx="607859" cy="369332"/>
          </a:xfrm>
          <a:prstGeom prst="rect">
            <a:avLst/>
          </a:prstGeom>
          <a:solidFill>
            <a:srgbClr val="EAA82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PML</a:t>
            </a:r>
            <a:endParaRPr/>
          </a:p>
        </p:txBody>
      </p:sp>
      <p:grpSp>
        <p:nvGrpSpPr>
          <p:cNvPr id="535" name="Google Shape;535;p15"/>
          <p:cNvGrpSpPr/>
          <p:nvPr/>
        </p:nvGrpSpPr>
        <p:grpSpPr>
          <a:xfrm rot="-5400000">
            <a:off x="35962" y="5286045"/>
            <a:ext cx="821250" cy="579927"/>
            <a:chOff x="5161958" y="1041540"/>
            <a:chExt cx="821250" cy="579927"/>
          </a:xfrm>
        </p:grpSpPr>
        <p:sp>
          <p:nvSpPr>
            <p:cNvPr id="536" name="Google Shape;536;p15"/>
            <p:cNvSpPr/>
            <p:nvPr/>
          </p:nvSpPr>
          <p:spPr>
            <a:xfrm>
              <a:off x="5161958" y="1317030"/>
              <a:ext cx="539707" cy="239417"/>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7" name="Google Shape;537;p15"/>
            <p:cNvSpPr/>
            <p:nvPr/>
          </p:nvSpPr>
          <p:spPr>
            <a:xfrm>
              <a:off x="5161958" y="1100747"/>
              <a:ext cx="821250" cy="239417"/>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15"/>
            <p:cNvSpPr txBox="1"/>
            <p:nvPr/>
          </p:nvSpPr>
          <p:spPr>
            <a:xfrm>
              <a:off x="5161958" y="1041540"/>
              <a:ext cx="821250" cy="369332"/>
            </a:xfrm>
            <a:prstGeom prst="rect">
              <a:avLst/>
            </a:prstGeom>
            <a:solidFill>
              <a:srgbClr val="EAA82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KETUA</a:t>
              </a:r>
              <a:endParaRPr/>
            </a:p>
          </p:txBody>
        </p:sp>
        <p:sp>
          <p:nvSpPr>
            <p:cNvPr id="539" name="Google Shape;539;p15"/>
            <p:cNvSpPr txBox="1"/>
            <p:nvPr/>
          </p:nvSpPr>
          <p:spPr>
            <a:xfrm>
              <a:off x="5161958" y="1252135"/>
              <a:ext cx="500458" cy="369332"/>
            </a:xfrm>
            <a:prstGeom prst="rect">
              <a:avLst/>
            </a:prstGeom>
            <a:solidFill>
              <a:srgbClr val="EAA82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SLS</a:t>
              </a:r>
              <a:endParaRPr/>
            </a:p>
          </p:txBody>
        </p:sp>
      </p:grpSp>
      <p:sp>
        <p:nvSpPr>
          <p:cNvPr id="540" name="Google Shape;540;p15"/>
          <p:cNvSpPr/>
          <p:nvPr/>
        </p:nvSpPr>
        <p:spPr>
          <a:xfrm>
            <a:off x="7599078" y="457379"/>
            <a:ext cx="833120" cy="833120"/>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1" name="Google Shape;541;p15"/>
          <p:cNvSpPr txBox="1"/>
          <p:nvPr/>
        </p:nvSpPr>
        <p:spPr>
          <a:xfrm>
            <a:off x="7578329" y="130088"/>
            <a:ext cx="800219"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200">
                <a:solidFill>
                  <a:srgbClr val="142850"/>
                </a:solidFill>
                <a:latin typeface="Arial Black"/>
                <a:ea typeface="Arial Black"/>
                <a:cs typeface="Arial Black"/>
                <a:sym typeface="Arial Black"/>
              </a:rPr>
              <a:t>2</a:t>
            </a:r>
            <a:endParaRPr/>
          </a:p>
        </p:txBody>
      </p:sp>
      <p:cxnSp>
        <p:nvCxnSpPr>
          <p:cNvPr id="542" name="Google Shape;542;p15"/>
          <p:cNvCxnSpPr/>
          <p:nvPr/>
        </p:nvCxnSpPr>
        <p:spPr>
          <a:xfrm>
            <a:off x="-116526" y="4318345"/>
            <a:ext cx="1698136" cy="0"/>
          </a:xfrm>
          <a:prstGeom prst="straightConnector1">
            <a:avLst/>
          </a:prstGeom>
          <a:noFill/>
          <a:ln w="76200" cap="rnd" cmpd="sng">
            <a:solidFill>
              <a:srgbClr val="EAA824"/>
            </a:solidFill>
            <a:prstDash val="solid"/>
            <a:miter lim="800000"/>
            <a:headEnd type="none" w="sm" len="sm"/>
            <a:tailEnd type="triangle" w="med" len="med"/>
          </a:ln>
        </p:spPr>
      </p:cxnSp>
      <p:sp>
        <p:nvSpPr>
          <p:cNvPr id="543" name="Google Shape;543;p15"/>
          <p:cNvSpPr txBox="1"/>
          <p:nvPr/>
        </p:nvSpPr>
        <p:spPr>
          <a:xfrm rot="-5400000">
            <a:off x="131132" y="4185030"/>
            <a:ext cx="529312" cy="369332"/>
          </a:xfrm>
          <a:prstGeom prst="rect">
            <a:avLst/>
          </a:prstGeom>
          <a:solidFill>
            <a:srgbClr val="EAA82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Calibri"/>
                <a:ea typeface="Calibri"/>
                <a:cs typeface="Calibri"/>
                <a:sym typeface="Calibri"/>
              </a:rPr>
              <a:t>PPL</a:t>
            </a:r>
            <a:endParaRPr/>
          </a:p>
        </p:txBody>
      </p:sp>
      <p:sp>
        <p:nvSpPr>
          <p:cNvPr id="544" name="Google Shape;544;p15"/>
          <p:cNvSpPr/>
          <p:nvPr/>
        </p:nvSpPr>
        <p:spPr>
          <a:xfrm>
            <a:off x="580454" y="4206154"/>
            <a:ext cx="72326" cy="254000"/>
          </a:xfrm>
          <a:prstGeom prst="rect">
            <a:avLst/>
          </a:prstGeom>
          <a:solidFill>
            <a:srgbClr val="CD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5" name="Google Shape;545;p15"/>
          <p:cNvSpPr/>
          <p:nvPr/>
        </p:nvSpPr>
        <p:spPr>
          <a:xfrm>
            <a:off x="138796" y="4206154"/>
            <a:ext cx="72326" cy="254000"/>
          </a:xfrm>
          <a:prstGeom prst="rect">
            <a:avLst/>
          </a:prstGeom>
          <a:solidFill>
            <a:srgbClr val="CD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6" name="Google Shape;546;p15"/>
          <p:cNvSpPr/>
          <p:nvPr/>
        </p:nvSpPr>
        <p:spPr>
          <a:xfrm>
            <a:off x="1720407" y="3967382"/>
            <a:ext cx="1660630"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7" name="Google Shape;547;p15"/>
          <p:cNvSpPr txBox="1"/>
          <p:nvPr/>
        </p:nvSpPr>
        <p:spPr>
          <a:xfrm>
            <a:off x="1625153" y="4076553"/>
            <a:ext cx="179942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Mengenali Wilayah SLS</a:t>
            </a:r>
            <a:endParaRPr/>
          </a:p>
        </p:txBody>
      </p:sp>
      <p:sp>
        <p:nvSpPr>
          <p:cNvPr id="548" name="Google Shape;548;p15"/>
          <p:cNvSpPr/>
          <p:nvPr/>
        </p:nvSpPr>
        <p:spPr>
          <a:xfrm>
            <a:off x="3736104" y="3967382"/>
            <a:ext cx="2245152"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9" name="Google Shape;549;p15"/>
          <p:cNvSpPr txBox="1"/>
          <p:nvPr/>
        </p:nvSpPr>
        <p:spPr>
          <a:xfrm>
            <a:off x="3779647" y="4069522"/>
            <a:ext cx="2201609"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Verifikasi Keberadaan Keluarga</a:t>
            </a:r>
            <a:endParaRPr sz="1800" i="1">
              <a:solidFill>
                <a:schemeClr val="lt1"/>
              </a:solidFill>
              <a:latin typeface="Calibri"/>
              <a:ea typeface="Calibri"/>
              <a:cs typeface="Calibri"/>
              <a:sym typeface="Calibri"/>
            </a:endParaRPr>
          </a:p>
        </p:txBody>
      </p:sp>
      <p:sp>
        <p:nvSpPr>
          <p:cNvPr id="550" name="Google Shape;550;p15"/>
          <p:cNvSpPr/>
          <p:nvPr/>
        </p:nvSpPr>
        <p:spPr>
          <a:xfrm rot="5400000">
            <a:off x="3425731" y="4267517"/>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1" name="Google Shape;551;p15"/>
          <p:cNvSpPr/>
          <p:nvPr/>
        </p:nvSpPr>
        <p:spPr>
          <a:xfrm>
            <a:off x="6336322" y="3967382"/>
            <a:ext cx="2938269"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2" name="Google Shape;552;p15"/>
          <p:cNvSpPr txBox="1"/>
          <p:nvPr/>
        </p:nvSpPr>
        <p:spPr>
          <a:xfrm>
            <a:off x="6292780" y="4085907"/>
            <a:ext cx="298181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Menandai hasil identifikasi awal kesejahteraan keluarga</a:t>
            </a:r>
            <a:endParaRPr sz="1800" i="1">
              <a:solidFill>
                <a:schemeClr val="lt1"/>
              </a:solidFill>
              <a:latin typeface="Calibri"/>
              <a:ea typeface="Calibri"/>
              <a:cs typeface="Calibri"/>
              <a:sym typeface="Calibri"/>
            </a:endParaRPr>
          </a:p>
        </p:txBody>
      </p:sp>
      <p:sp>
        <p:nvSpPr>
          <p:cNvPr id="553" name="Google Shape;553;p15"/>
          <p:cNvSpPr/>
          <p:nvPr/>
        </p:nvSpPr>
        <p:spPr>
          <a:xfrm>
            <a:off x="9551474" y="3967382"/>
            <a:ext cx="2060072"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4" name="Google Shape;554;p15"/>
          <p:cNvSpPr txBox="1"/>
          <p:nvPr/>
        </p:nvSpPr>
        <p:spPr>
          <a:xfrm>
            <a:off x="9412677" y="4085907"/>
            <a:ext cx="2198869"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Verifikasi keluarga yang meragukan</a:t>
            </a:r>
            <a:endParaRPr sz="1800" i="1">
              <a:solidFill>
                <a:schemeClr val="lt1"/>
              </a:solidFill>
              <a:latin typeface="Calibri"/>
              <a:ea typeface="Calibri"/>
              <a:cs typeface="Calibri"/>
              <a:sym typeface="Calibri"/>
            </a:endParaRPr>
          </a:p>
        </p:txBody>
      </p:sp>
      <p:sp>
        <p:nvSpPr>
          <p:cNvPr id="555" name="Google Shape;555;p15"/>
          <p:cNvSpPr/>
          <p:nvPr/>
        </p:nvSpPr>
        <p:spPr>
          <a:xfrm rot="5400000">
            <a:off x="6016243" y="4267518"/>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6" name="Google Shape;556;p15"/>
          <p:cNvSpPr/>
          <p:nvPr/>
        </p:nvSpPr>
        <p:spPr>
          <a:xfrm rot="5400000">
            <a:off x="9300756" y="4267519"/>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7" name="Google Shape;557;p15"/>
          <p:cNvSpPr/>
          <p:nvPr/>
        </p:nvSpPr>
        <p:spPr>
          <a:xfrm rot="10800000">
            <a:off x="2387173" y="4914998"/>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8" name="Google Shape;558;p15"/>
          <p:cNvSpPr/>
          <p:nvPr/>
        </p:nvSpPr>
        <p:spPr>
          <a:xfrm>
            <a:off x="1720407" y="5180075"/>
            <a:ext cx="1660630"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15"/>
          <p:cNvSpPr txBox="1"/>
          <p:nvPr/>
        </p:nvSpPr>
        <p:spPr>
          <a:xfrm>
            <a:off x="1625153" y="5289246"/>
            <a:ext cx="179942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Menjelaskan Wilayah SLS</a:t>
            </a:r>
            <a:endParaRPr/>
          </a:p>
        </p:txBody>
      </p:sp>
      <p:sp>
        <p:nvSpPr>
          <p:cNvPr id="560" name="Google Shape;560;p15"/>
          <p:cNvSpPr/>
          <p:nvPr/>
        </p:nvSpPr>
        <p:spPr>
          <a:xfrm>
            <a:off x="3736104" y="5170721"/>
            <a:ext cx="2245152"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15"/>
          <p:cNvSpPr txBox="1"/>
          <p:nvPr/>
        </p:nvSpPr>
        <p:spPr>
          <a:xfrm>
            <a:off x="3779647" y="5272861"/>
            <a:ext cx="2201609"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Verifikasi Keberadaan Keluarga</a:t>
            </a:r>
            <a:endParaRPr sz="1800" i="1">
              <a:solidFill>
                <a:schemeClr val="lt1"/>
              </a:solidFill>
              <a:latin typeface="Calibri"/>
              <a:ea typeface="Calibri"/>
              <a:cs typeface="Calibri"/>
              <a:sym typeface="Calibri"/>
            </a:endParaRPr>
          </a:p>
        </p:txBody>
      </p:sp>
      <p:sp>
        <p:nvSpPr>
          <p:cNvPr id="562" name="Google Shape;562;p15"/>
          <p:cNvSpPr/>
          <p:nvPr/>
        </p:nvSpPr>
        <p:spPr>
          <a:xfrm>
            <a:off x="6336322" y="5170721"/>
            <a:ext cx="2938269"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3" name="Google Shape;563;p15"/>
          <p:cNvSpPr txBox="1"/>
          <p:nvPr/>
        </p:nvSpPr>
        <p:spPr>
          <a:xfrm>
            <a:off x="6292780" y="5289246"/>
            <a:ext cx="298181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Identifikasi awal kesejahteraan keluarga</a:t>
            </a:r>
            <a:endParaRPr sz="1800" i="1">
              <a:solidFill>
                <a:schemeClr val="lt1"/>
              </a:solidFill>
              <a:latin typeface="Calibri"/>
              <a:ea typeface="Calibri"/>
              <a:cs typeface="Calibri"/>
              <a:sym typeface="Calibri"/>
            </a:endParaRPr>
          </a:p>
        </p:txBody>
      </p:sp>
      <p:sp>
        <p:nvSpPr>
          <p:cNvPr id="564" name="Google Shape;564;p15"/>
          <p:cNvSpPr/>
          <p:nvPr/>
        </p:nvSpPr>
        <p:spPr>
          <a:xfrm rot="5400000">
            <a:off x="6016243" y="5470857"/>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5" name="Google Shape;565;p15"/>
          <p:cNvSpPr/>
          <p:nvPr/>
        </p:nvSpPr>
        <p:spPr>
          <a:xfrm rot="5400000">
            <a:off x="3423549" y="5470858"/>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66" name="Google Shape;566;p15"/>
          <p:cNvCxnSpPr/>
          <p:nvPr/>
        </p:nvCxnSpPr>
        <p:spPr>
          <a:xfrm rot="10800000">
            <a:off x="2550722" y="1943900"/>
            <a:ext cx="0" cy="1873462"/>
          </a:xfrm>
          <a:prstGeom prst="straightConnector1">
            <a:avLst/>
          </a:prstGeom>
          <a:noFill/>
          <a:ln w="76200" cap="rnd" cmpd="sng">
            <a:solidFill>
              <a:srgbClr val="EAA824"/>
            </a:solidFill>
            <a:prstDash val="solid"/>
            <a:miter lim="800000"/>
            <a:headEnd type="none" w="sm" len="sm"/>
            <a:tailEnd type="none" w="sm" len="sm"/>
          </a:ln>
        </p:spPr>
      </p:cxnSp>
      <p:cxnSp>
        <p:nvCxnSpPr>
          <p:cNvPr id="567" name="Google Shape;567;p15"/>
          <p:cNvCxnSpPr/>
          <p:nvPr/>
        </p:nvCxnSpPr>
        <p:spPr>
          <a:xfrm>
            <a:off x="2524865" y="3064136"/>
            <a:ext cx="1114515" cy="0"/>
          </a:xfrm>
          <a:prstGeom prst="straightConnector1">
            <a:avLst/>
          </a:prstGeom>
          <a:noFill/>
          <a:ln w="76200" cap="flat" cmpd="sng">
            <a:solidFill>
              <a:srgbClr val="EAA824"/>
            </a:solidFill>
            <a:prstDash val="solid"/>
            <a:miter lim="800000"/>
            <a:headEnd type="none" w="sm" len="sm"/>
            <a:tailEnd type="triangle" w="med" len="med"/>
          </a:ln>
        </p:spPr>
      </p:cxnSp>
      <p:cxnSp>
        <p:nvCxnSpPr>
          <p:cNvPr id="568" name="Google Shape;568;p15"/>
          <p:cNvCxnSpPr/>
          <p:nvPr/>
        </p:nvCxnSpPr>
        <p:spPr>
          <a:xfrm>
            <a:off x="2513435" y="1929505"/>
            <a:ext cx="1125945" cy="0"/>
          </a:xfrm>
          <a:prstGeom prst="straightConnector1">
            <a:avLst/>
          </a:prstGeom>
          <a:noFill/>
          <a:ln w="76200" cap="flat" cmpd="sng">
            <a:solidFill>
              <a:srgbClr val="EAA824"/>
            </a:solidFill>
            <a:prstDash val="solid"/>
            <a:miter lim="800000"/>
            <a:headEnd type="none" w="sm" len="sm"/>
            <a:tailEnd type="triangle" w="med" len="med"/>
          </a:ln>
        </p:spPr>
      </p:cxnSp>
      <p:sp>
        <p:nvSpPr>
          <p:cNvPr id="569" name="Google Shape;569;p15"/>
          <p:cNvSpPr/>
          <p:nvPr/>
        </p:nvSpPr>
        <p:spPr>
          <a:xfrm>
            <a:off x="3736104" y="2750339"/>
            <a:ext cx="2556676"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0" name="Google Shape;570;p15"/>
          <p:cNvSpPr txBox="1"/>
          <p:nvPr/>
        </p:nvSpPr>
        <p:spPr>
          <a:xfrm>
            <a:off x="3779647" y="2852479"/>
            <a:ext cx="251313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Pengawasan Kegiatan Verifikasi Keluarga</a:t>
            </a:r>
            <a:endParaRPr sz="1800" i="1">
              <a:solidFill>
                <a:schemeClr val="lt1"/>
              </a:solidFill>
              <a:latin typeface="Calibri"/>
              <a:ea typeface="Calibri"/>
              <a:cs typeface="Calibri"/>
              <a:sym typeface="Calibri"/>
            </a:endParaRPr>
          </a:p>
        </p:txBody>
      </p:sp>
      <p:sp>
        <p:nvSpPr>
          <p:cNvPr id="571" name="Google Shape;571;p15"/>
          <p:cNvSpPr/>
          <p:nvPr/>
        </p:nvSpPr>
        <p:spPr>
          <a:xfrm>
            <a:off x="3736104" y="1558240"/>
            <a:ext cx="2556676"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2" name="Google Shape;572;p15"/>
          <p:cNvSpPr txBox="1"/>
          <p:nvPr/>
        </p:nvSpPr>
        <p:spPr>
          <a:xfrm>
            <a:off x="3779647" y="1660380"/>
            <a:ext cx="251313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Pengawasan Kegiatan Verifikasi Keluarga</a:t>
            </a:r>
            <a:endParaRPr sz="1800" i="1">
              <a:solidFill>
                <a:schemeClr val="lt1"/>
              </a:solidFill>
              <a:latin typeface="Calibri"/>
              <a:ea typeface="Calibri"/>
              <a:cs typeface="Calibri"/>
              <a:sym typeface="Calibri"/>
            </a:endParaRPr>
          </a:p>
        </p:txBody>
      </p:sp>
      <p:sp>
        <p:nvSpPr>
          <p:cNvPr id="573" name="Google Shape;573;p15"/>
          <p:cNvSpPr/>
          <p:nvPr/>
        </p:nvSpPr>
        <p:spPr>
          <a:xfrm>
            <a:off x="6554020" y="1558240"/>
            <a:ext cx="2556676"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4" name="Google Shape;574;p15"/>
          <p:cNvSpPr txBox="1"/>
          <p:nvPr/>
        </p:nvSpPr>
        <p:spPr>
          <a:xfrm>
            <a:off x="6597563" y="1660380"/>
            <a:ext cx="251313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Pelaporan Progress Verifikasi Keluarga</a:t>
            </a:r>
            <a:endParaRPr sz="1800" i="1">
              <a:solidFill>
                <a:schemeClr val="lt1"/>
              </a:solidFill>
              <a:latin typeface="Calibri"/>
              <a:ea typeface="Calibri"/>
              <a:cs typeface="Calibri"/>
              <a:sym typeface="Calibri"/>
            </a:endParaRPr>
          </a:p>
        </p:txBody>
      </p:sp>
      <p:sp>
        <p:nvSpPr>
          <p:cNvPr id="575" name="Google Shape;575;p15"/>
          <p:cNvSpPr/>
          <p:nvPr/>
        </p:nvSpPr>
        <p:spPr>
          <a:xfrm rot="5400000">
            <a:off x="6313878" y="1915962"/>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576" name="Google Shape;576;p15"/>
          <p:cNvCxnSpPr/>
          <p:nvPr/>
        </p:nvCxnSpPr>
        <p:spPr>
          <a:xfrm>
            <a:off x="9274591" y="1929505"/>
            <a:ext cx="3023527" cy="0"/>
          </a:xfrm>
          <a:prstGeom prst="straightConnector1">
            <a:avLst/>
          </a:prstGeom>
          <a:noFill/>
          <a:ln w="76200" cap="rnd" cmpd="sng">
            <a:solidFill>
              <a:srgbClr val="EAA824"/>
            </a:solidFill>
            <a:prstDash val="solid"/>
            <a:miter lim="800000"/>
            <a:headEnd type="none" w="sm" len="sm"/>
            <a:tailEnd type="none" w="sm" len="sm"/>
          </a:ln>
        </p:spPr>
      </p:cxnSp>
      <p:cxnSp>
        <p:nvCxnSpPr>
          <p:cNvPr id="577" name="Google Shape;577;p15"/>
          <p:cNvCxnSpPr/>
          <p:nvPr/>
        </p:nvCxnSpPr>
        <p:spPr>
          <a:xfrm>
            <a:off x="6529709" y="3064136"/>
            <a:ext cx="5768409" cy="0"/>
          </a:xfrm>
          <a:prstGeom prst="straightConnector1">
            <a:avLst/>
          </a:prstGeom>
          <a:noFill/>
          <a:ln w="76200" cap="rnd" cmpd="sng">
            <a:solidFill>
              <a:srgbClr val="EAA824"/>
            </a:solidFill>
            <a:prstDash val="solid"/>
            <a:miter lim="800000"/>
            <a:headEnd type="none" w="sm" len="sm"/>
            <a:tailEnd type="none" w="sm" len="sm"/>
          </a:ln>
        </p:spPr>
      </p:cxnSp>
      <p:cxnSp>
        <p:nvCxnSpPr>
          <p:cNvPr id="578" name="Google Shape;578;p15"/>
          <p:cNvCxnSpPr/>
          <p:nvPr/>
        </p:nvCxnSpPr>
        <p:spPr>
          <a:xfrm>
            <a:off x="11739880" y="4318690"/>
            <a:ext cx="603958" cy="0"/>
          </a:xfrm>
          <a:prstGeom prst="straightConnector1">
            <a:avLst/>
          </a:prstGeom>
          <a:noFill/>
          <a:ln w="76200" cap="rnd" cmpd="sng">
            <a:solidFill>
              <a:srgbClr val="EAA824"/>
            </a:solidFill>
            <a:prstDash val="solid"/>
            <a:miter lim="800000"/>
            <a:headEnd type="none" w="sm" len="sm"/>
            <a:tailEnd type="none" w="sm" len="sm"/>
          </a:ln>
        </p:spPr>
      </p:cxnSp>
      <p:sp>
        <p:nvSpPr>
          <p:cNvPr id="579" name="Google Shape;579;p15"/>
          <p:cNvSpPr txBox="1"/>
          <p:nvPr/>
        </p:nvSpPr>
        <p:spPr>
          <a:xfrm>
            <a:off x="963353" y="5456"/>
            <a:ext cx="324018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lt1"/>
                </a:solidFill>
                <a:latin typeface="Franklin Gothic Medium Cond" panose="020B0606030402020204" pitchFamily="34" charset="0"/>
                <a:ea typeface="Libre Franklin Medium"/>
                <a:cs typeface="Libre Franklin Medium"/>
                <a:sym typeface="Libre Franklin Medium"/>
              </a:rPr>
              <a:t>ALUR KERJA</a:t>
            </a:r>
            <a:endParaRPr dirty="0">
              <a:latin typeface="Franklin Gothic Medium Cond" panose="020B0606030402020204" pitchFamily="34" charset="0"/>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16"/>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6" name="Google Shape;586;p16"/>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7" name="Google Shape;587;p16"/>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588" name="Google Shape;588;p16"/>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9" name="Google Shape;589;p16"/>
          <p:cNvSpPr/>
          <p:nvPr/>
        </p:nvSpPr>
        <p:spPr>
          <a:xfrm>
            <a:off x="-11576" y="-49066"/>
            <a:ext cx="5364626" cy="816931"/>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0" name="Google Shape;590;p16"/>
          <p:cNvSpPr txBox="1"/>
          <p:nvPr/>
        </p:nvSpPr>
        <p:spPr>
          <a:xfrm>
            <a:off x="7546694" y="631046"/>
            <a:ext cx="4645306" cy="523220"/>
          </a:xfrm>
          <a:prstGeom prst="rect">
            <a:avLst/>
          </a:prstGeom>
          <a:solidFill>
            <a:srgbClr val="017A87"/>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800" b="1">
                <a:solidFill>
                  <a:schemeClr val="lt1"/>
                </a:solidFill>
                <a:latin typeface="Calibri"/>
                <a:ea typeface="Calibri"/>
                <a:cs typeface="Calibri"/>
                <a:sym typeface="Calibri"/>
              </a:rPr>
              <a:t>PENDATAAN KELUARGA</a:t>
            </a:r>
            <a:endParaRPr/>
          </a:p>
        </p:txBody>
      </p:sp>
      <p:sp>
        <p:nvSpPr>
          <p:cNvPr id="591" name="Google Shape;591;p16"/>
          <p:cNvSpPr/>
          <p:nvPr/>
        </p:nvSpPr>
        <p:spPr>
          <a:xfrm>
            <a:off x="0" y="1425352"/>
            <a:ext cx="12203576" cy="1188720"/>
          </a:xfrm>
          <a:prstGeom prst="rect">
            <a:avLst/>
          </a:prstGeom>
          <a:solidFill>
            <a:srgbClr val="CD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2" name="Google Shape;592;p16"/>
          <p:cNvSpPr/>
          <p:nvPr/>
        </p:nvSpPr>
        <p:spPr>
          <a:xfrm>
            <a:off x="0" y="2596929"/>
            <a:ext cx="12203576" cy="1188720"/>
          </a:xfrm>
          <a:prstGeom prst="rect">
            <a:avLst/>
          </a:prstGeom>
          <a:solidFill>
            <a:srgbClr val="E5F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3" name="Google Shape;593;p16"/>
          <p:cNvSpPr/>
          <p:nvPr/>
        </p:nvSpPr>
        <p:spPr>
          <a:xfrm>
            <a:off x="0" y="3782683"/>
            <a:ext cx="12203576" cy="1188720"/>
          </a:xfrm>
          <a:prstGeom prst="rect">
            <a:avLst/>
          </a:prstGeom>
          <a:solidFill>
            <a:srgbClr val="CD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4" name="Google Shape;594;p16"/>
          <p:cNvSpPr/>
          <p:nvPr/>
        </p:nvSpPr>
        <p:spPr>
          <a:xfrm>
            <a:off x="0" y="4981649"/>
            <a:ext cx="12203576" cy="1188720"/>
          </a:xfrm>
          <a:prstGeom prst="rect">
            <a:avLst/>
          </a:prstGeom>
          <a:solidFill>
            <a:srgbClr val="E5F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5" name="Google Shape;595;p16"/>
          <p:cNvSpPr/>
          <p:nvPr/>
        </p:nvSpPr>
        <p:spPr>
          <a:xfrm>
            <a:off x="7069140" y="457379"/>
            <a:ext cx="833120" cy="833120"/>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6" name="Google Shape;596;p16"/>
          <p:cNvSpPr txBox="1"/>
          <p:nvPr/>
        </p:nvSpPr>
        <p:spPr>
          <a:xfrm>
            <a:off x="7048391" y="130088"/>
            <a:ext cx="800219"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200">
                <a:solidFill>
                  <a:srgbClr val="142850"/>
                </a:solidFill>
                <a:latin typeface="Arial Black"/>
                <a:ea typeface="Arial Black"/>
                <a:cs typeface="Arial Black"/>
                <a:sym typeface="Arial Black"/>
              </a:rPr>
              <a:t>3</a:t>
            </a:r>
            <a:endParaRPr/>
          </a:p>
        </p:txBody>
      </p:sp>
      <p:sp>
        <p:nvSpPr>
          <p:cNvPr id="597" name="Google Shape;597;p16"/>
          <p:cNvSpPr/>
          <p:nvPr/>
        </p:nvSpPr>
        <p:spPr>
          <a:xfrm>
            <a:off x="1720406" y="1583777"/>
            <a:ext cx="2249709"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8" name="Google Shape;598;p16"/>
          <p:cNvSpPr txBox="1"/>
          <p:nvPr/>
        </p:nvSpPr>
        <p:spPr>
          <a:xfrm>
            <a:off x="1684082" y="1692948"/>
            <a:ext cx="234496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Koordinasi Kegiatan Pendataan Keluarga</a:t>
            </a:r>
            <a:endParaRPr sz="1800" i="1">
              <a:solidFill>
                <a:schemeClr val="lt1"/>
              </a:solidFill>
              <a:latin typeface="Calibri"/>
              <a:ea typeface="Calibri"/>
              <a:cs typeface="Calibri"/>
              <a:sym typeface="Calibri"/>
            </a:endParaRPr>
          </a:p>
        </p:txBody>
      </p:sp>
      <p:sp>
        <p:nvSpPr>
          <p:cNvPr id="599" name="Google Shape;599;p16"/>
          <p:cNvSpPr/>
          <p:nvPr/>
        </p:nvSpPr>
        <p:spPr>
          <a:xfrm rot="5400000">
            <a:off x="3966834" y="1883914"/>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0" name="Google Shape;600;p16"/>
          <p:cNvSpPr/>
          <p:nvPr/>
        </p:nvSpPr>
        <p:spPr>
          <a:xfrm>
            <a:off x="4228621" y="1583777"/>
            <a:ext cx="2249709"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1" name="Google Shape;601;p16"/>
          <p:cNvSpPr txBox="1"/>
          <p:nvPr/>
        </p:nvSpPr>
        <p:spPr>
          <a:xfrm>
            <a:off x="4192297" y="1692948"/>
            <a:ext cx="234496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Pengawasan Kegiatan Pendataan Keluarga</a:t>
            </a:r>
            <a:endParaRPr sz="1800" i="1">
              <a:solidFill>
                <a:schemeClr val="lt1"/>
              </a:solidFill>
              <a:latin typeface="Calibri"/>
              <a:ea typeface="Calibri"/>
              <a:cs typeface="Calibri"/>
              <a:sym typeface="Calibri"/>
            </a:endParaRPr>
          </a:p>
        </p:txBody>
      </p:sp>
      <p:sp>
        <p:nvSpPr>
          <p:cNvPr id="602" name="Google Shape;602;p16"/>
          <p:cNvSpPr/>
          <p:nvPr/>
        </p:nvSpPr>
        <p:spPr>
          <a:xfrm rot="5400000">
            <a:off x="6486624" y="1883914"/>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3" name="Google Shape;603;p16"/>
          <p:cNvSpPr/>
          <p:nvPr/>
        </p:nvSpPr>
        <p:spPr>
          <a:xfrm>
            <a:off x="6747700" y="1583777"/>
            <a:ext cx="1968038"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4" name="Google Shape;604;p16"/>
          <p:cNvSpPr txBox="1"/>
          <p:nvPr/>
        </p:nvSpPr>
        <p:spPr>
          <a:xfrm>
            <a:off x="6711375" y="1692948"/>
            <a:ext cx="2120109"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Kunjungan Ulang Hasil Pendataan</a:t>
            </a:r>
            <a:endParaRPr sz="1800" i="1">
              <a:solidFill>
                <a:schemeClr val="lt1"/>
              </a:solidFill>
              <a:latin typeface="Calibri"/>
              <a:ea typeface="Calibri"/>
              <a:cs typeface="Calibri"/>
              <a:sym typeface="Calibri"/>
            </a:endParaRPr>
          </a:p>
        </p:txBody>
      </p:sp>
      <p:sp>
        <p:nvSpPr>
          <p:cNvPr id="605" name="Google Shape;605;p16"/>
          <p:cNvSpPr/>
          <p:nvPr/>
        </p:nvSpPr>
        <p:spPr>
          <a:xfrm rot="5400000">
            <a:off x="8723259" y="1883914"/>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6" name="Google Shape;606;p16"/>
          <p:cNvSpPr/>
          <p:nvPr/>
        </p:nvSpPr>
        <p:spPr>
          <a:xfrm>
            <a:off x="8984335" y="1583777"/>
            <a:ext cx="2306232"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7" name="Google Shape;607;p16"/>
          <p:cNvSpPr txBox="1"/>
          <p:nvPr/>
        </p:nvSpPr>
        <p:spPr>
          <a:xfrm>
            <a:off x="9052877" y="1692948"/>
            <a:ext cx="2120109"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Pelaporan Progress Pendataan Keluarga</a:t>
            </a:r>
            <a:endParaRPr sz="1800" i="1">
              <a:solidFill>
                <a:schemeClr val="lt1"/>
              </a:solidFill>
              <a:latin typeface="Calibri"/>
              <a:ea typeface="Calibri"/>
              <a:cs typeface="Calibri"/>
              <a:sym typeface="Calibri"/>
            </a:endParaRPr>
          </a:p>
        </p:txBody>
      </p:sp>
      <p:cxnSp>
        <p:nvCxnSpPr>
          <p:cNvPr id="608" name="Google Shape;608;p16"/>
          <p:cNvCxnSpPr/>
          <p:nvPr/>
        </p:nvCxnSpPr>
        <p:spPr>
          <a:xfrm>
            <a:off x="-350520" y="1929505"/>
            <a:ext cx="1866804" cy="0"/>
          </a:xfrm>
          <a:prstGeom prst="straightConnector1">
            <a:avLst/>
          </a:prstGeom>
          <a:noFill/>
          <a:ln w="76200" cap="rnd" cmpd="sng">
            <a:solidFill>
              <a:srgbClr val="EAA824"/>
            </a:solidFill>
            <a:prstDash val="solid"/>
            <a:miter lim="800000"/>
            <a:headEnd type="none" w="sm" len="sm"/>
            <a:tailEnd type="triangle" w="med" len="med"/>
          </a:ln>
        </p:spPr>
      </p:cxnSp>
      <p:sp>
        <p:nvSpPr>
          <p:cNvPr id="609" name="Google Shape;609;p16"/>
          <p:cNvSpPr txBox="1"/>
          <p:nvPr/>
        </p:nvSpPr>
        <p:spPr>
          <a:xfrm rot="-5400000">
            <a:off x="-76200" y="1759234"/>
            <a:ext cx="943976" cy="369332"/>
          </a:xfrm>
          <a:prstGeom prst="rect">
            <a:avLst/>
          </a:prstGeom>
          <a:solidFill>
            <a:srgbClr val="FFC93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142850"/>
                </a:solidFill>
                <a:latin typeface="Calibri"/>
                <a:ea typeface="Calibri"/>
                <a:cs typeface="Calibri"/>
                <a:sym typeface="Calibri"/>
              </a:rPr>
              <a:t>KOSEKA</a:t>
            </a:r>
            <a:endParaRPr/>
          </a:p>
        </p:txBody>
      </p:sp>
      <p:sp>
        <p:nvSpPr>
          <p:cNvPr id="610" name="Google Shape;610;p16"/>
          <p:cNvSpPr/>
          <p:nvPr/>
        </p:nvSpPr>
        <p:spPr>
          <a:xfrm>
            <a:off x="580455" y="1689934"/>
            <a:ext cx="67075" cy="465740"/>
          </a:xfrm>
          <a:prstGeom prst="rect">
            <a:avLst/>
          </a:prstGeom>
          <a:solidFill>
            <a:srgbClr val="CD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1" name="Google Shape;611;p16"/>
          <p:cNvSpPr/>
          <p:nvPr/>
        </p:nvSpPr>
        <p:spPr>
          <a:xfrm>
            <a:off x="132470" y="1683144"/>
            <a:ext cx="78650" cy="465740"/>
          </a:xfrm>
          <a:prstGeom prst="rect">
            <a:avLst/>
          </a:prstGeom>
          <a:solidFill>
            <a:srgbClr val="CD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12" name="Google Shape;612;p16"/>
          <p:cNvCxnSpPr/>
          <p:nvPr/>
        </p:nvCxnSpPr>
        <p:spPr>
          <a:xfrm>
            <a:off x="-350520" y="3076328"/>
            <a:ext cx="1866804" cy="0"/>
          </a:xfrm>
          <a:prstGeom prst="straightConnector1">
            <a:avLst/>
          </a:prstGeom>
          <a:noFill/>
          <a:ln w="76200" cap="rnd" cmpd="sng">
            <a:solidFill>
              <a:srgbClr val="EAA824"/>
            </a:solidFill>
            <a:prstDash val="solid"/>
            <a:miter lim="800000"/>
            <a:headEnd type="none" w="sm" len="sm"/>
            <a:tailEnd type="triangle" w="med" len="med"/>
          </a:ln>
        </p:spPr>
      </p:cxnSp>
      <p:sp>
        <p:nvSpPr>
          <p:cNvPr id="613" name="Google Shape;613;p16"/>
          <p:cNvSpPr txBox="1"/>
          <p:nvPr/>
        </p:nvSpPr>
        <p:spPr>
          <a:xfrm rot="-5400000">
            <a:off x="91860" y="2954572"/>
            <a:ext cx="607859" cy="369332"/>
          </a:xfrm>
          <a:prstGeom prst="rect">
            <a:avLst/>
          </a:prstGeom>
          <a:solidFill>
            <a:srgbClr val="FFC93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142850"/>
                </a:solidFill>
                <a:latin typeface="Calibri"/>
                <a:ea typeface="Calibri"/>
                <a:cs typeface="Calibri"/>
                <a:sym typeface="Calibri"/>
              </a:rPr>
              <a:t>PML</a:t>
            </a:r>
            <a:endParaRPr/>
          </a:p>
        </p:txBody>
      </p:sp>
      <p:sp>
        <p:nvSpPr>
          <p:cNvPr id="614" name="Google Shape;614;p16"/>
          <p:cNvSpPr/>
          <p:nvPr/>
        </p:nvSpPr>
        <p:spPr>
          <a:xfrm>
            <a:off x="580455" y="2805477"/>
            <a:ext cx="67075" cy="465740"/>
          </a:xfrm>
          <a:prstGeom prst="rect">
            <a:avLst/>
          </a:prstGeom>
          <a:solidFill>
            <a:srgbClr val="E5F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5" name="Google Shape;615;p16"/>
          <p:cNvSpPr/>
          <p:nvPr/>
        </p:nvSpPr>
        <p:spPr>
          <a:xfrm>
            <a:off x="132470" y="2798687"/>
            <a:ext cx="78650" cy="465740"/>
          </a:xfrm>
          <a:prstGeom prst="rect">
            <a:avLst/>
          </a:prstGeom>
          <a:solidFill>
            <a:srgbClr val="E5F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6" name="Google Shape;616;p16"/>
          <p:cNvSpPr/>
          <p:nvPr/>
        </p:nvSpPr>
        <p:spPr>
          <a:xfrm>
            <a:off x="1720406" y="2695294"/>
            <a:ext cx="2249709"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7" name="Google Shape;617;p16"/>
          <p:cNvSpPr txBox="1"/>
          <p:nvPr/>
        </p:nvSpPr>
        <p:spPr>
          <a:xfrm>
            <a:off x="1684082" y="2804465"/>
            <a:ext cx="234496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Koordinasi Kegiatan Pendataan Keluarga</a:t>
            </a:r>
            <a:endParaRPr sz="1800" i="1">
              <a:solidFill>
                <a:schemeClr val="lt1"/>
              </a:solidFill>
              <a:latin typeface="Calibri"/>
              <a:ea typeface="Calibri"/>
              <a:cs typeface="Calibri"/>
              <a:sym typeface="Calibri"/>
            </a:endParaRPr>
          </a:p>
        </p:txBody>
      </p:sp>
      <p:sp>
        <p:nvSpPr>
          <p:cNvPr id="618" name="Google Shape;618;p16"/>
          <p:cNvSpPr/>
          <p:nvPr/>
        </p:nvSpPr>
        <p:spPr>
          <a:xfrm rot="5400000">
            <a:off x="3966834" y="2995431"/>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9" name="Google Shape;619;p16"/>
          <p:cNvSpPr/>
          <p:nvPr/>
        </p:nvSpPr>
        <p:spPr>
          <a:xfrm>
            <a:off x="4228621" y="2695294"/>
            <a:ext cx="2249709"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0" name="Google Shape;620;p16"/>
          <p:cNvSpPr txBox="1"/>
          <p:nvPr/>
        </p:nvSpPr>
        <p:spPr>
          <a:xfrm>
            <a:off x="4192297" y="2804465"/>
            <a:ext cx="234496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Pengawasan Kegiatan Pendataan Keluarga</a:t>
            </a:r>
            <a:endParaRPr sz="1800" i="1">
              <a:solidFill>
                <a:schemeClr val="lt1"/>
              </a:solidFill>
              <a:latin typeface="Calibri"/>
              <a:ea typeface="Calibri"/>
              <a:cs typeface="Calibri"/>
              <a:sym typeface="Calibri"/>
            </a:endParaRPr>
          </a:p>
        </p:txBody>
      </p:sp>
      <p:cxnSp>
        <p:nvCxnSpPr>
          <p:cNvPr id="621" name="Google Shape;621;p16"/>
          <p:cNvCxnSpPr/>
          <p:nvPr/>
        </p:nvCxnSpPr>
        <p:spPr>
          <a:xfrm>
            <a:off x="-350520" y="4318345"/>
            <a:ext cx="1866804" cy="0"/>
          </a:xfrm>
          <a:prstGeom prst="straightConnector1">
            <a:avLst/>
          </a:prstGeom>
          <a:noFill/>
          <a:ln w="76200" cap="rnd" cmpd="sng">
            <a:solidFill>
              <a:srgbClr val="EAA824"/>
            </a:solidFill>
            <a:prstDash val="solid"/>
            <a:miter lim="800000"/>
            <a:headEnd type="none" w="sm" len="sm"/>
            <a:tailEnd type="triangle" w="med" len="med"/>
          </a:ln>
        </p:spPr>
      </p:cxnSp>
      <p:sp>
        <p:nvSpPr>
          <p:cNvPr id="622" name="Google Shape;622;p16"/>
          <p:cNvSpPr txBox="1"/>
          <p:nvPr/>
        </p:nvSpPr>
        <p:spPr>
          <a:xfrm rot="-5400000">
            <a:off x="-481705" y="4797867"/>
            <a:ext cx="1754986" cy="369332"/>
          </a:xfrm>
          <a:prstGeom prst="rect">
            <a:avLst/>
          </a:prstGeom>
          <a:solidFill>
            <a:srgbClr val="FFC93C"/>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142850"/>
                </a:solidFill>
                <a:latin typeface="Calibri"/>
                <a:ea typeface="Calibri"/>
                <a:cs typeface="Calibri"/>
                <a:sym typeface="Calibri"/>
              </a:rPr>
              <a:t>PPL</a:t>
            </a:r>
            <a:endParaRPr/>
          </a:p>
        </p:txBody>
      </p:sp>
      <p:sp>
        <p:nvSpPr>
          <p:cNvPr id="623" name="Google Shape;623;p16"/>
          <p:cNvSpPr/>
          <p:nvPr/>
        </p:nvSpPr>
        <p:spPr>
          <a:xfrm>
            <a:off x="580455" y="4007614"/>
            <a:ext cx="67075" cy="465740"/>
          </a:xfrm>
          <a:prstGeom prst="rect">
            <a:avLst/>
          </a:prstGeom>
          <a:solidFill>
            <a:srgbClr val="CD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4" name="Google Shape;624;p16"/>
          <p:cNvSpPr/>
          <p:nvPr/>
        </p:nvSpPr>
        <p:spPr>
          <a:xfrm>
            <a:off x="132470" y="4000824"/>
            <a:ext cx="78650" cy="465740"/>
          </a:xfrm>
          <a:prstGeom prst="rect">
            <a:avLst/>
          </a:prstGeom>
          <a:solidFill>
            <a:srgbClr val="CD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5" name="Google Shape;625;p16"/>
          <p:cNvSpPr/>
          <p:nvPr/>
        </p:nvSpPr>
        <p:spPr>
          <a:xfrm>
            <a:off x="1720406" y="3924733"/>
            <a:ext cx="2249709"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6" name="Google Shape;626;p16"/>
          <p:cNvSpPr txBox="1"/>
          <p:nvPr/>
        </p:nvSpPr>
        <p:spPr>
          <a:xfrm>
            <a:off x="1684082" y="4033904"/>
            <a:ext cx="234496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Mengunjungi Keluarga Secara Door to Door</a:t>
            </a:r>
            <a:endParaRPr/>
          </a:p>
        </p:txBody>
      </p:sp>
      <p:sp>
        <p:nvSpPr>
          <p:cNvPr id="627" name="Google Shape;627;p16"/>
          <p:cNvSpPr/>
          <p:nvPr/>
        </p:nvSpPr>
        <p:spPr>
          <a:xfrm>
            <a:off x="1710130" y="5105003"/>
            <a:ext cx="1727551"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8" name="Google Shape;628;p16"/>
          <p:cNvSpPr txBox="1"/>
          <p:nvPr/>
        </p:nvSpPr>
        <p:spPr>
          <a:xfrm>
            <a:off x="1673806" y="5214174"/>
            <a:ext cx="176387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Wawancara Keluarga</a:t>
            </a:r>
            <a:endParaRPr sz="1800" i="1">
              <a:solidFill>
                <a:schemeClr val="lt1"/>
              </a:solidFill>
              <a:latin typeface="Calibri"/>
              <a:ea typeface="Calibri"/>
              <a:cs typeface="Calibri"/>
              <a:sym typeface="Calibri"/>
            </a:endParaRPr>
          </a:p>
        </p:txBody>
      </p:sp>
      <p:sp>
        <p:nvSpPr>
          <p:cNvPr id="629" name="Google Shape;629;p16"/>
          <p:cNvSpPr/>
          <p:nvPr/>
        </p:nvSpPr>
        <p:spPr>
          <a:xfrm rot="10800000">
            <a:off x="2670737" y="4845051"/>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0" name="Google Shape;630;p16"/>
          <p:cNvSpPr/>
          <p:nvPr/>
        </p:nvSpPr>
        <p:spPr>
          <a:xfrm>
            <a:off x="3712783" y="5105003"/>
            <a:ext cx="1727551"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1" name="Google Shape;631;p16"/>
          <p:cNvSpPr txBox="1"/>
          <p:nvPr/>
        </p:nvSpPr>
        <p:spPr>
          <a:xfrm>
            <a:off x="3676459" y="5214174"/>
            <a:ext cx="176387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Geotag Lokasi Keluarga</a:t>
            </a:r>
            <a:endParaRPr sz="1800" i="1">
              <a:solidFill>
                <a:schemeClr val="lt1"/>
              </a:solidFill>
              <a:latin typeface="Calibri"/>
              <a:ea typeface="Calibri"/>
              <a:cs typeface="Calibri"/>
              <a:sym typeface="Calibri"/>
            </a:endParaRPr>
          </a:p>
        </p:txBody>
      </p:sp>
      <p:sp>
        <p:nvSpPr>
          <p:cNvPr id="632" name="Google Shape;632;p16"/>
          <p:cNvSpPr/>
          <p:nvPr/>
        </p:nvSpPr>
        <p:spPr>
          <a:xfrm rot="5400000">
            <a:off x="3460628" y="5461927"/>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3" name="Google Shape;633;p16"/>
          <p:cNvSpPr/>
          <p:nvPr/>
        </p:nvSpPr>
        <p:spPr>
          <a:xfrm>
            <a:off x="5715437" y="4889233"/>
            <a:ext cx="2133174" cy="107049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4" name="Google Shape;634;p16"/>
          <p:cNvSpPr txBox="1"/>
          <p:nvPr/>
        </p:nvSpPr>
        <p:spPr>
          <a:xfrm>
            <a:off x="5665303" y="4877790"/>
            <a:ext cx="2216207" cy="1077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i="1">
                <a:solidFill>
                  <a:schemeClr val="lt1"/>
                </a:solidFill>
                <a:latin typeface="Calibri"/>
                <a:ea typeface="Calibri"/>
                <a:cs typeface="Calibri"/>
                <a:sym typeface="Calibri"/>
              </a:rPr>
              <a:t>Mengambil Foto Bangunan Keluarga Miskin dan Sangat Miskin</a:t>
            </a:r>
            <a:endParaRPr/>
          </a:p>
        </p:txBody>
      </p:sp>
      <p:sp>
        <p:nvSpPr>
          <p:cNvPr id="635" name="Google Shape;635;p16"/>
          <p:cNvSpPr/>
          <p:nvPr/>
        </p:nvSpPr>
        <p:spPr>
          <a:xfrm rot="5400000">
            <a:off x="5463281" y="5461927"/>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6" name="Google Shape;636;p16"/>
          <p:cNvSpPr/>
          <p:nvPr/>
        </p:nvSpPr>
        <p:spPr>
          <a:xfrm>
            <a:off x="8139320" y="5232858"/>
            <a:ext cx="850758" cy="599017"/>
          </a:xfrm>
          <a:prstGeom prst="diamond">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7" name="Google Shape;637;p16"/>
          <p:cNvSpPr/>
          <p:nvPr/>
        </p:nvSpPr>
        <p:spPr>
          <a:xfrm>
            <a:off x="9262853" y="5110487"/>
            <a:ext cx="2397852"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8" name="Google Shape;638;p16"/>
          <p:cNvSpPr txBox="1"/>
          <p:nvPr/>
        </p:nvSpPr>
        <p:spPr>
          <a:xfrm>
            <a:off x="9190201" y="5219658"/>
            <a:ext cx="2535426"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Melengkapi Pendataan Keluarga Non Respons</a:t>
            </a:r>
            <a:endParaRPr sz="1800" i="1">
              <a:solidFill>
                <a:schemeClr val="lt1"/>
              </a:solidFill>
              <a:latin typeface="Calibri"/>
              <a:ea typeface="Calibri"/>
              <a:cs typeface="Calibri"/>
              <a:sym typeface="Calibri"/>
            </a:endParaRPr>
          </a:p>
        </p:txBody>
      </p:sp>
      <p:cxnSp>
        <p:nvCxnSpPr>
          <p:cNvPr id="639" name="Google Shape;639;p16"/>
          <p:cNvCxnSpPr/>
          <p:nvPr/>
        </p:nvCxnSpPr>
        <p:spPr>
          <a:xfrm rot="10800000">
            <a:off x="8564699" y="4226904"/>
            <a:ext cx="0" cy="1262755"/>
          </a:xfrm>
          <a:prstGeom prst="straightConnector1">
            <a:avLst/>
          </a:prstGeom>
          <a:noFill/>
          <a:ln w="76200" cap="flat" cmpd="sng">
            <a:solidFill>
              <a:srgbClr val="EAA824"/>
            </a:solidFill>
            <a:prstDash val="solid"/>
            <a:miter lim="800000"/>
            <a:headEnd type="none" w="sm" len="sm"/>
            <a:tailEnd type="none" w="sm" len="sm"/>
          </a:ln>
        </p:spPr>
      </p:cxnSp>
      <p:cxnSp>
        <p:nvCxnSpPr>
          <p:cNvPr id="640" name="Google Shape;640;p16"/>
          <p:cNvCxnSpPr/>
          <p:nvPr/>
        </p:nvCxnSpPr>
        <p:spPr>
          <a:xfrm rot="10800000">
            <a:off x="4342075" y="4233694"/>
            <a:ext cx="4260178" cy="0"/>
          </a:xfrm>
          <a:prstGeom prst="straightConnector1">
            <a:avLst/>
          </a:prstGeom>
          <a:noFill/>
          <a:ln w="76200" cap="flat" cmpd="sng">
            <a:solidFill>
              <a:srgbClr val="EAA824"/>
            </a:solidFill>
            <a:prstDash val="solid"/>
            <a:miter lim="800000"/>
            <a:headEnd type="none" w="sm" len="sm"/>
            <a:tailEnd type="triangle" w="med" len="med"/>
          </a:ln>
        </p:spPr>
      </p:cxnSp>
      <p:sp>
        <p:nvSpPr>
          <p:cNvPr id="641" name="Google Shape;641;p16"/>
          <p:cNvSpPr/>
          <p:nvPr/>
        </p:nvSpPr>
        <p:spPr>
          <a:xfrm rot="5400000">
            <a:off x="7847305" y="5461928"/>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2" name="Google Shape;642;p16"/>
          <p:cNvSpPr/>
          <p:nvPr/>
        </p:nvSpPr>
        <p:spPr>
          <a:xfrm rot="5400000">
            <a:off x="8996701" y="5461929"/>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43" name="Google Shape;643;p16"/>
          <p:cNvCxnSpPr/>
          <p:nvPr/>
        </p:nvCxnSpPr>
        <p:spPr>
          <a:xfrm>
            <a:off x="10695008" y="2596006"/>
            <a:ext cx="0" cy="2385643"/>
          </a:xfrm>
          <a:prstGeom prst="straightConnector1">
            <a:avLst/>
          </a:prstGeom>
          <a:noFill/>
          <a:ln w="76200" cap="rnd" cmpd="sng">
            <a:solidFill>
              <a:srgbClr val="EAA824"/>
            </a:solidFill>
            <a:prstDash val="solid"/>
            <a:miter lim="800000"/>
            <a:headEnd type="none" w="sm" len="sm"/>
            <a:tailEnd type="triangle" w="med" len="med"/>
          </a:ln>
        </p:spPr>
      </p:cxnSp>
      <p:cxnSp>
        <p:nvCxnSpPr>
          <p:cNvPr id="644" name="Google Shape;644;p16"/>
          <p:cNvCxnSpPr/>
          <p:nvPr/>
        </p:nvCxnSpPr>
        <p:spPr>
          <a:xfrm>
            <a:off x="6702455" y="3076328"/>
            <a:ext cx="3992553" cy="0"/>
          </a:xfrm>
          <a:prstGeom prst="straightConnector1">
            <a:avLst/>
          </a:prstGeom>
          <a:noFill/>
          <a:ln w="76200" cap="rnd" cmpd="sng">
            <a:solidFill>
              <a:srgbClr val="EAA824"/>
            </a:solidFill>
            <a:prstDash val="solid"/>
            <a:miter lim="800000"/>
            <a:headEnd type="none" w="sm" len="sm"/>
            <a:tailEnd type="none" w="sm" len="sm"/>
          </a:ln>
        </p:spPr>
      </p:cxnSp>
      <p:cxnSp>
        <p:nvCxnSpPr>
          <p:cNvPr id="645" name="Google Shape;645;p16"/>
          <p:cNvCxnSpPr/>
          <p:nvPr/>
        </p:nvCxnSpPr>
        <p:spPr>
          <a:xfrm>
            <a:off x="11783502" y="5489659"/>
            <a:ext cx="207607" cy="0"/>
          </a:xfrm>
          <a:prstGeom prst="straightConnector1">
            <a:avLst/>
          </a:prstGeom>
          <a:noFill/>
          <a:ln w="76200" cap="rnd" cmpd="sng">
            <a:solidFill>
              <a:srgbClr val="EAA824"/>
            </a:solidFill>
            <a:prstDash val="solid"/>
            <a:miter lim="800000"/>
            <a:headEnd type="none" w="sm" len="sm"/>
            <a:tailEnd type="none" w="sm" len="sm"/>
          </a:ln>
        </p:spPr>
      </p:cxnSp>
      <p:cxnSp>
        <p:nvCxnSpPr>
          <p:cNvPr id="646" name="Google Shape;646;p16"/>
          <p:cNvCxnSpPr/>
          <p:nvPr/>
        </p:nvCxnSpPr>
        <p:spPr>
          <a:xfrm rot="10800000">
            <a:off x="11991109" y="4318345"/>
            <a:ext cx="0" cy="1171314"/>
          </a:xfrm>
          <a:prstGeom prst="straightConnector1">
            <a:avLst/>
          </a:prstGeom>
          <a:noFill/>
          <a:ln w="76200" cap="flat" cmpd="sng">
            <a:solidFill>
              <a:srgbClr val="EAA824"/>
            </a:solidFill>
            <a:prstDash val="solid"/>
            <a:miter lim="800000"/>
            <a:headEnd type="none" w="sm" len="sm"/>
            <a:tailEnd type="none" w="sm" len="sm"/>
          </a:ln>
        </p:spPr>
      </p:cxnSp>
      <p:cxnSp>
        <p:nvCxnSpPr>
          <p:cNvPr id="647" name="Google Shape;647;p16"/>
          <p:cNvCxnSpPr/>
          <p:nvPr/>
        </p:nvCxnSpPr>
        <p:spPr>
          <a:xfrm>
            <a:off x="11991109" y="4318345"/>
            <a:ext cx="399011" cy="0"/>
          </a:xfrm>
          <a:prstGeom prst="straightConnector1">
            <a:avLst/>
          </a:prstGeom>
          <a:noFill/>
          <a:ln w="76200" cap="rnd" cmpd="sng">
            <a:solidFill>
              <a:srgbClr val="EAA824"/>
            </a:solidFill>
            <a:prstDash val="solid"/>
            <a:round/>
            <a:headEnd type="none" w="sm" len="sm"/>
            <a:tailEnd type="none" w="sm" len="sm"/>
          </a:ln>
        </p:spPr>
      </p:cxnSp>
      <p:sp>
        <p:nvSpPr>
          <p:cNvPr id="648" name="Google Shape;648;p16"/>
          <p:cNvSpPr txBox="1"/>
          <p:nvPr/>
        </p:nvSpPr>
        <p:spPr>
          <a:xfrm>
            <a:off x="7429528" y="5955008"/>
            <a:ext cx="234545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1">
                <a:solidFill>
                  <a:schemeClr val="dk1"/>
                </a:solidFill>
                <a:latin typeface="Calibri"/>
                <a:ea typeface="Calibri"/>
                <a:cs typeface="Calibri"/>
                <a:sym typeface="Calibri"/>
              </a:rPr>
              <a:t>Apakah masih ada keluarga?</a:t>
            </a:r>
            <a:endParaRPr/>
          </a:p>
        </p:txBody>
      </p:sp>
      <p:sp>
        <p:nvSpPr>
          <p:cNvPr id="649" name="Google Shape;649;p16"/>
          <p:cNvSpPr txBox="1"/>
          <p:nvPr/>
        </p:nvSpPr>
        <p:spPr>
          <a:xfrm>
            <a:off x="8597820" y="4486190"/>
            <a:ext cx="35913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1">
                <a:solidFill>
                  <a:schemeClr val="dk1"/>
                </a:solidFill>
                <a:latin typeface="Calibri"/>
                <a:ea typeface="Calibri"/>
                <a:cs typeface="Calibri"/>
                <a:sym typeface="Calibri"/>
              </a:rPr>
              <a:t>Ya</a:t>
            </a:r>
            <a:endParaRPr sz="1400" b="1" i="1">
              <a:solidFill>
                <a:schemeClr val="dk1"/>
              </a:solidFill>
              <a:latin typeface="Calibri"/>
              <a:ea typeface="Calibri"/>
              <a:cs typeface="Calibri"/>
              <a:sym typeface="Calibri"/>
            </a:endParaRPr>
          </a:p>
        </p:txBody>
      </p:sp>
      <p:sp>
        <p:nvSpPr>
          <p:cNvPr id="650" name="Google Shape;650;p16"/>
          <p:cNvSpPr txBox="1"/>
          <p:nvPr/>
        </p:nvSpPr>
        <p:spPr>
          <a:xfrm>
            <a:off x="8713112" y="5608221"/>
            <a:ext cx="59343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i="1">
                <a:solidFill>
                  <a:schemeClr val="dk1"/>
                </a:solidFill>
                <a:latin typeface="Calibri"/>
                <a:ea typeface="Calibri"/>
                <a:cs typeface="Calibri"/>
                <a:sym typeface="Calibri"/>
              </a:rPr>
              <a:t>Tidak</a:t>
            </a:r>
            <a:endParaRPr sz="1400" b="1" i="1">
              <a:solidFill>
                <a:schemeClr val="dk1"/>
              </a:solidFill>
              <a:latin typeface="Calibri"/>
              <a:ea typeface="Calibri"/>
              <a:cs typeface="Calibri"/>
              <a:sym typeface="Calibri"/>
            </a:endParaRPr>
          </a:p>
        </p:txBody>
      </p:sp>
      <p:sp>
        <p:nvSpPr>
          <p:cNvPr id="651" name="Google Shape;651;p16"/>
          <p:cNvSpPr txBox="1"/>
          <p:nvPr/>
        </p:nvSpPr>
        <p:spPr>
          <a:xfrm>
            <a:off x="1968324" y="6015945"/>
            <a:ext cx="3032606"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i="1">
                <a:solidFill>
                  <a:schemeClr val="dk1"/>
                </a:solidFill>
                <a:latin typeface="Calibri"/>
                <a:ea typeface="Calibri"/>
                <a:cs typeface="Calibri"/>
                <a:sym typeface="Calibri"/>
              </a:rPr>
              <a:t>termasuk memberikan noktah dan nomor urut bangunan tempat tinggal pada peta</a:t>
            </a:r>
            <a:endParaRPr sz="1200" b="1" i="1">
              <a:solidFill>
                <a:schemeClr val="dk1"/>
              </a:solidFill>
              <a:latin typeface="Calibri"/>
              <a:ea typeface="Calibri"/>
              <a:cs typeface="Calibri"/>
              <a:sym typeface="Calibri"/>
            </a:endParaRPr>
          </a:p>
        </p:txBody>
      </p:sp>
      <p:sp>
        <p:nvSpPr>
          <p:cNvPr id="652" name="Google Shape;652;p16"/>
          <p:cNvSpPr/>
          <p:nvPr/>
        </p:nvSpPr>
        <p:spPr>
          <a:xfrm>
            <a:off x="1790732" y="5797776"/>
            <a:ext cx="45719" cy="517970"/>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3" name="Google Shape;653;p16"/>
          <p:cNvSpPr/>
          <p:nvPr/>
        </p:nvSpPr>
        <p:spPr>
          <a:xfrm>
            <a:off x="1791540" y="6269866"/>
            <a:ext cx="176784" cy="45719"/>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4" name="Google Shape;654;p16"/>
          <p:cNvSpPr txBox="1"/>
          <p:nvPr/>
        </p:nvSpPr>
        <p:spPr>
          <a:xfrm>
            <a:off x="963353" y="5456"/>
            <a:ext cx="324018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lt1"/>
                </a:solidFill>
                <a:latin typeface="Franklin Gothic Medium Cond" panose="020B0606030402020204" pitchFamily="34" charset="0"/>
                <a:ea typeface="Libre Franklin Medium"/>
                <a:cs typeface="Libre Franklin Medium"/>
                <a:sym typeface="Libre Franklin Medium"/>
              </a:rPr>
              <a:t>ALUR KERJA</a:t>
            </a:r>
            <a:endParaRPr dirty="0">
              <a:latin typeface="Franklin Gothic Medium Cond" panose="020B0606030402020204" pitchFamily="34" charset="0"/>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7"/>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0" name="Google Shape;660;p17"/>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1" name="Google Shape;661;p17"/>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662" name="Google Shape;662;p17"/>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3" name="Google Shape;663;p17"/>
          <p:cNvSpPr/>
          <p:nvPr/>
        </p:nvSpPr>
        <p:spPr>
          <a:xfrm>
            <a:off x="-11576" y="-49066"/>
            <a:ext cx="5364626" cy="816931"/>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4" name="Google Shape;664;p17"/>
          <p:cNvSpPr txBox="1"/>
          <p:nvPr/>
        </p:nvSpPr>
        <p:spPr>
          <a:xfrm>
            <a:off x="5937814" y="631046"/>
            <a:ext cx="6265762" cy="461665"/>
          </a:xfrm>
          <a:prstGeom prst="rect">
            <a:avLst/>
          </a:prstGeom>
          <a:solidFill>
            <a:srgbClr val="017A87"/>
          </a:solid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2400" b="1">
                <a:solidFill>
                  <a:schemeClr val="lt1"/>
                </a:solidFill>
                <a:latin typeface="Calibri"/>
                <a:ea typeface="Calibri"/>
                <a:cs typeface="Calibri"/>
                <a:sym typeface="Calibri"/>
              </a:rPr>
              <a:t>PEMERIKSAAN &amp; PENYERAHAN DOKUMEN</a:t>
            </a:r>
            <a:endParaRPr/>
          </a:p>
        </p:txBody>
      </p:sp>
      <p:sp>
        <p:nvSpPr>
          <p:cNvPr id="665" name="Google Shape;665;p17"/>
          <p:cNvSpPr/>
          <p:nvPr/>
        </p:nvSpPr>
        <p:spPr>
          <a:xfrm>
            <a:off x="0" y="1425352"/>
            <a:ext cx="12203576" cy="1188720"/>
          </a:xfrm>
          <a:prstGeom prst="rect">
            <a:avLst/>
          </a:prstGeom>
          <a:solidFill>
            <a:srgbClr val="CD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6" name="Google Shape;666;p17"/>
          <p:cNvSpPr/>
          <p:nvPr/>
        </p:nvSpPr>
        <p:spPr>
          <a:xfrm>
            <a:off x="0" y="2596929"/>
            <a:ext cx="12203576" cy="1188720"/>
          </a:xfrm>
          <a:prstGeom prst="rect">
            <a:avLst/>
          </a:prstGeom>
          <a:solidFill>
            <a:srgbClr val="E5F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7" name="Google Shape;667;p17"/>
          <p:cNvSpPr/>
          <p:nvPr/>
        </p:nvSpPr>
        <p:spPr>
          <a:xfrm>
            <a:off x="0" y="3782683"/>
            <a:ext cx="12203576" cy="1188720"/>
          </a:xfrm>
          <a:prstGeom prst="rect">
            <a:avLst/>
          </a:prstGeom>
          <a:solidFill>
            <a:srgbClr val="CD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8" name="Google Shape;668;p17"/>
          <p:cNvSpPr/>
          <p:nvPr/>
        </p:nvSpPr>
        <p:spPr>
          <a:xfrm>
            <a:off x="0" y="4981649"/>
            <a:ext cx="12203576" cy="1188720"/>
          </a:xfrm>
          <a:prstGeom prst="rect">
            <a:avLst/>
          </a:prstGeom>
          <a:solidFill>
            <a:srgbClr val="E5F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9" name="Google Shape;669;p17"/>
          <p:cNvSpPr txBox="1"/>
          <p:nvPr/>
        </p:nvSpPr>
        <p:spPr>
          <a:xfrm rot="-5400000">
            <a:off x="-76200" y="1759234"/>
            <a:ext cx="943976" cy="369332"/>
          </a:xfrm>
          <a:prstGeom prst="rect">
            <a:avLst/>
          </a:prstGeom>
          <a:solidFill>
            <a:srgbClr val="FFC93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142850"/>
                </a:solidFill>
                <a:latin typeface="Calibri"/>
                <a:ea typeface="Calibri"/>
                <a:cs typeface="Calibri"/>
                <a:sym typeface="Calibri"/>
              </a:rPr>
              <a:t>KOSEKA</a:t>
            </a:r>
            <a:endParaRPr/>
          </a:p>
        </p:txBody>
      </p:sp>
      <p:sp>
        <p:nvSpPr>
          <p:cNvPr id="670" name="Google Shape;670;p17"/>
          <p:cNvSpPr txBox="1"/>
          <p:nvPr/>
        </p:nvSpPr>
        <p:spPr>
          <a:xfrm rot="-5400000">
            <a:off x="91860" y="2954572"/>
            <a:ext cx="607859" cy="369332"/>
          </a:xfrm>
          <a:prstGeom prst="rect">
            <a:avLst/>
          </a:prstGeom>
          <a:solidFill>
            <a:srgbClr val="FFC93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142850"/>
                </a:solidFill>
                <a:latin typeface="Calibri"/>
                <a:ea typeface="Calibri"/>
                <a:cs typeface="Calibri"/>
                <a:sym typeface="Calibri"/>
              </a:rPr>
              <a:t>PML</a:t>
            </a:r>
            <a:endParaRPr/>
          </a:p>
        </p:txBody>
      </p:sp>
      <p:grpSp>
        <p:nvGrpSpPr>
          <p:cNvPr id="671" name="Google Shape;671;p17"/>
          <p:cNvGrpSpPr/>
          <p:nvPr/>
        </p:nvGrpSpPr>
        <p:grpSpPr>
          <a:xfrm rot="-5400000">
            <a:off x="35962" y="5286045"/>
            <a:ext cx="821250" cy="579927"/>
            <a:chOff x="5161958" y="1041540"/>
            <a:chExt cx="821250" cy="579927"/>
          </a:xfrm>
        </p:grpSpPr>
        <p:sp>
          <p:nvSpPr>
            <p:cNvPr id="672" name="Google Shape;672;p17"/>
            <p:cNvSpPr/>
            <p:nvPr/>
          </p:nvSpPr>
          <p:spPr>
            <a:xfrm>
              <a:off x="5161958" y="1317030"/>
              <a:ext cx="539707" cy="239417"/>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3" name="Google Shape;673;p17"/>
            <p:cNvSpPr/>
            <p:nvPr/>
          </p:nvSpPr>
          <p:spPr>
            <a:xfrm>
              <a:off x="5161958" y="1100747"/>
              <a:ext cx="821250" cy="239417"/>
            </a:xfrm>
            <a:prstGeom prst="rect">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4" name="Google Shape;674;p17"/>
            <p:cNvSpPr txBox="1"/>
            <p:nvPr/>
          </p:nvSpPr>
          <p:spPr>
            <a:xfrm>
              <a:off x="5161958" y="1041540"/>
              <a:ext cx="8212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142850"/>
                  </a:solidFill>
                  <a:latin typeface="Calibri"/>
                  <a:ea typeface="Calibri"/>
                  <a:cs typeface="Calibri"/>
                  <a:sym typeface="Calibri"/>
                </a:rPr>
                <a:t>KETUA</a:t>
              </a:r>
              <a:endParaRPr/>
            </a:p>
          </p:txBody>
        </p:sp>
        <p:sp>
          <p:nvSpPr>
            <p:cNvPr id="675" name="Google Shape;675;p17"/>
            <p:cNvSpPr txBox="1"/>
            <p:nvPr/>
          </p:nvSpPr>
          <p:spPr>
            <a:xfrm>
              <a:off x="5161958" y="1252135"/>
              <a:ext cx="5004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142850"/>
                  </a:solidFill>
                  <a:latin typeface="Calibri"/>
                  <a:ea typeface="Calibri"/>
                  <a:cs typeface="Calibri"/>
                  <a:sym typeface="Calibri"/>
                </a:rPr>
                <a:t>SLS</a:t>
              </a:r>
              <a:endParaRPr/>
            </a:p>
          </p:txBody>
        </p:sp>
      </p:grpSp>
      <p:sp>
        <p:nvSpPr>
          <p:cNvPr id="676" name="Google Shape;676;p17"/>
          <p:cNvSpPr/>
          <p:nvPr/>
        </p:nvSpPr>
        <p:spPr>
          <a:xfrm>
            <a:off x="5479235" y="457379"/>
            <a:ext cx="833120" cy="833120"/>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7" name="Google Shape;677;p17"/>
          <p:cNvSpPr txBox="1"/>
          <p:nvPr/>
        </p:nvSpPr>
        <p:spPr>
          <a:xfrm>
            <a:off x="5458486" y="130088"/>
            <a:ext cx="800219"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200">
                <a:solidFill>
                  <a:srgbClr val="142850"/>
                </a:solidFill>
                <a:latin typeface="Arial Black"/>
                <a:ea typeface="Arial Black"/>
                <a:cs typeface="Arial Black"/>
                <a:sym typeface="Arial Black"/>
              </a:rPr>
              <a:t>4</a:t>
            </a:r>
            <a:endParaRPr/>
          </a:p>
        </p:txBody>
      </p:sp>
      <p:cxnSp>
        <p:nvCxnSpPr>
          <p:cNvPr id="678" name="Google Shape;678;p17"/>
          <p:cNvCxnSpPr/>
          <p:nvPr/>
        </p:nvCxnSpPr>
        <p:spPr>
          <a:xfrm>
            <a:off x="-579120" y="4318345"/>
            <a:ext cx="2002806" cy="0"/>
          </a:xfrm>
          <a:prstGeom prst="straightConnector1">
            <a:avLst/>
          </a:prstGeom>
          <a:noFill/>
          <a:ln w="76200" cap="rnd" cmpd="sng">
            <a:solidFill>
              <a:srgbClr val="EAA824"/>
            </a:solidFill>
            <a:prstDash val="solid"/>
            <a:round/>
            <a:headEnd type="none" w="sm" len="sm"/>
            <a:tailEnd type="triangle" w="med" len="med"/>
          </a:ln>
        </p:spPr>
      </p:cxnSp>
      <p:sp>
        <p:nvSpPr>
          <p:cNvPr id="679" name="Google Shape;679;p17"/>
          <p:cNvSpPr txBox="1"/>
          <p:nvPr/>
        </p:nvSpPr>
        <p:spPr>
          <a:xfrm rot="-5400000">
            <a:off x="131132" y="4185030"/>
            <a:ext cx="529312" cy="369332"/>
          </a:xfrm>
          <a:prstGeom prst="rect">
            <a:avLst/>
          </a:prstGeom>
          <a:solidFill>
            <a:srgbClr val="FFC93C"/>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142850"/>
                </a:solidFill>
                <a:latin typeface="Calibri"/>
                <a:ea typeface="Calibri"/>
                <a:cs typeface="Calibri"/>
                <a:sym typeface="Calibri"/>
              </a:rPr>
              <a:t>PPL</a:t>
            </a:r>
            <a:endParaRPr/>
          </a:p>
        </p:txBody>
      </p:sp>
      <p:sp>
        <p:nvSpPr>
          <p:cNvPr id="680" name="Google Shape;680;p17"/>
          <p:cNvSpPr/>
          <p:nvPr/>
        </p:nvSpPr>
        <p:spPr>
          <a:xfrm>
            <a:off x="580455" y="4007614"/>
            <a:ext cx="67075" cy="465740"/>
          </a:xfrm>
          <a:prstGeom prst="rect">
            <a:avLst/>
          </a:prstGeom>
          <a:solidFill>
            <a:srgbClr val="CD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1" name="Google Shape;681;p17"/>
          <p:cNvSpPr/>
          <p:nvPr/>
        </p:nvSpPr>
        <p:spPr>
          <a:xfrm>
            <a:off x="132470" y="4000824"/>
            <a:ext cx="78650" cy="465740"/>
          </a:xfrm>
          <a:prstGeom prst="rect">
            <a:avLst/>
          </a:prstGeom>
          <a:solidFill>
            <a:srgbClr val="CD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2" name="Google Shape;682;p17"/>
          <p:cNvSpPr/>
          <p:nvPr/>
        </p:nvSpPr>
        <p:spPr>
          <a:xfrm>
            <a:off x="1556156" y="3924733"/>
            <a:ext cx="2249709"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3" name="Google Shape;683;p17"/>
          <p:cNvSpPr txBox="1"/>
          <p:nvPr/>
        </p:nvSpPr>
        <p:spPr>
          <a:xfrm>
            <a:off x="1519832" y="4033904"/>
            <a:ext cx="234496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Pengesahan Pendataan Keluarga</a:t>
            </a:r>
            <a:endParaRPr sz="1800" i="1">
              <a:solidFill>
                <a:schemeClr val="lt1"/>
              </a:solidFill>
              <a:latin typeface="Calibri"/>
              <a:ea typeface="Calibri"/>
              <a:cs typeface="Calibri"/>
              <a:sym typeface="Calibri"/>
            </a:endParaRPr>
          </a:p>
        </p:txBody>
      </p:sp>
      <p:sp>
        <p:nvSpPr>
          <p:cNvPr id="684" name="Google Shape;684;p17"/>
          <p:cNvSpPr/>
          <p:nvPr/>
        </p:nvSpPr>
        <p:spPr>
          <a:xfrm>
            <a:off x="4144790" y="3924733"/>
            <a:ext cx="2249709"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5" name="Google Shape;685;p17"/>
          <p:cNvSpPr txBox="1"/>
          <p:nvPr/>
        </p:nvSpPr>
        <p:spPr>
          <a:xfrm>
            <a:off x="4108466" y="4033904"/>
            <a:ext cx="234496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Menyerahkan Hasil Pendataan Keluarga</a:t>
            </a:r>
            <a:endParaRPr sz="1800" i="1">
              <a:solidFill>
                <a:schemeClr val="lt1"/>
              </a:solidFill>
              <a:latin typeface="Calibri"/>
              <a:ea typeface="Calibri"/>
              <a:cs typeface="Calibri"/>
              <a:sym typeface="Calibri"/>
            </a:endParaRPr>
          </a:p>
        </p:txBody>
      </p:sp>
      <p:sp>
        <p:nvSpPr>
          <p:cNvPr id="686" name="Google Shape;686;p17"/>
          <p:cNvSpPr/>
          <p:nvPr/>
        </p:nvSpPr>
        <p:spPr>
          <a:xfrm rot="5400000">
            <a:off x="3837362" y="4276667"/>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7" name="Google Shape;687;p17"/>
          <p:cNvSpPr/>
          <p:nvPr/>
        </p:nvSpPr>
        <p:spPr>
          <a:xfrm>
            <a:off x="5131951" y="3687029"/>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8" name="Google Shape;688;p17"/>
          <p:cNvSpPr/>
          <p:nvPr/>
        </p:nvSpPr>
        <p:spPr>
          <a:xfrm>
            <a:off x="3965925" y="2741781"/>
            <a:ext cx="2499078"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9" name="Google Shape;689;p17"/>
          <p:cNvSpPr txBox="1"/>
          <p:nvPr/>
        </p:nvSpPr>
        <p:spPr>
          <a:xfrm>
            <a:off x="3929600" y="2850952"/>
            <a:ext cx="253540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Memeriksa Kelengkapan Dokumen Pendataan</a:t>
            </a:r>
            <a:endParaRPr sz="1800" i="1">
              <a:solidFill>
                <a:schemeClr val="lt1"/>
              </a:solidFill>
              <a:latin typeface="Calibri"/>
              <a:ea typeface="Calibri"/>
              <a:cs typeface="Calibri"/>
              <a:sym typeface="Calibri"/>
            </a:endParaRPr>
          </a:p>
        </p:txBody>
      </p:sp>
      <p:sp>
        <p:nvSpPr>
          <p:cNvPr id="690" name="Google Shape;690;p17"/>
          <p:cNvSpPr/>
          <p:nvPr/>
        </p:nvSpPr>
        <p:spPr>
          <a:xfrm rot="5400000">
            <a:off x="6483195" y="3052793"/>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1" name="Google Shape;691;p17"/>
          <p:cNvSpPr/>
          <p:nvPr/>
        </p:nvSpPr>
        <p:spPr>
          <a:xfrm>
            <a:off x="6778373" y="2741781"/>
            <a:ext cx="2307754"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2" name="Google Shape;692;p17"/>
          <p:cNvSpPr txBox="1"/>
          <p:nvPr/>
        </p:nvSpPr>
        <p:spPr>
          <a:xfrm>
            <a:off x="6742049" y="2850952"/>
            <a:ext cx="234407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Melakukan Pemeriksaan Dokumen</a:t>
            </a:r>
            <a:endParaRPr sz="1800" i="1">
              <a:solidFill>
                <a:schemeClr val="lt1"/>
              </a:solidFill>
              <a:latin typeface="Calibri"/>
              <a:ea typeface="Calibri"/>
              <a:cs typeface="Calibri"/>
              <a:sym typeface="Calibri"/>
            </a:endParaRPr>
          </a:p>
        </p:txBody>
      </p:sp>
      <p:sp>
        <p:nvSpPr>
          <p:cNvPr id="693" name="Google Shape;693;p17"/>
          <p:cNvSpPr/>
          <p:nvPr/>
        </p:nvSpPr>
        <p:spPr>
          <a:xfrm rot="5400000">
            <a:off x="9104319" y="3052793"/>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4" name="Google Shape;694;p17"/>
          <p:cNvSpPr/>
          <p:nvPr/>
        </p:nvSpPr>
        <p:spPr>
          <a:xfrm>
            <a:off x="9399497" y="2741781"/>
            <a:ext cx="2307754"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5" name="Google Shape;695;p17"/>
          <p:cNvSpPr txBox="1"/>
          <p:nvPr/>
        </p:nvSpPr>
        <p:spPr>
          <a:xfrm>
            <a:off x="9363173" y="2850952"/>
            <a:ext cx="234407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Menyerahkan Hasil Pemeriksaan</a:t>
            </a:r>
            <a:endParaRPr sz="1800" i="1">
              <a:solidFill>
                <a:schemeClr val="lt1"/>
              </a:solidFill>
              <a:latin typeface="Calibri"/>
              <a:ea typeface="Calibri"/>
              <a:cs typeface="Calibri"/>
              <a:sym typeface="Calibri"/>
            </a:endParaRPr>
          </a:p>
        </p:txBody>
      </p:sp>
      <p:sp>
        <p:nvSpPr>
          <p:cNvPr id="696" name="Google Shape;696;p17"/>
          <p:cNvSpPr/>
          <p:nvPr/>
        </p:nvSpPr>
        <p:spPr>
          <a:xfrm>
            <a:off x="10415681" y="2516915"/>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7" name="Google Shape;697;p17"/>
          <p:cNvSpPr/>
          <p:nvPr/>
        </p:nvSpPr>
        <p:spPr>
          <a:xfrm>
            <a:off x="9086127" y="1536927"/>
            <a:ext cx="2621124"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8" name="Google Shape;698;p17"/>
          <p:cNvSpPr txBox="1"/>
          <p:nvPr/>
        </p:nvSpPr>
        <p:spPr>
          <a:xfrm>
            <a:off x="9086127" y="1646098"/>
            <a:ext cx="262112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Memeriksa Kelengkapan Dokumen Pendataan</a:t>
            </a:r>
            <a:endParaRPr sz="1800" i="1">
              <a:solidFill>
                <a:schemeClr val="lt1"/>
              </a:solidFill>
              <a:latin typeface="Calibri"/>
              <a:ea typeface="Calibri"/>
              <a:cs typeface="Calibri"/>
              <a:sym typeface="Calibri"/>
            </a:endParaRPr>
          </a:p>
        </p:txBody>
      </p:sp>
      <p:sp>
        <p:nvSpPr>
          <p:cNvPr id="699" name="Google Shape;699;p17"/>
          <p:cNvSpPr/>
          <p:nvPr/>
        </p:nvSpPr>
        <p:spPr>
          <a:xfrm rot="-5400000">
            <a:off x="8759073" y="1886153"/>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0" name="Google Shape;700;p17"/>
          <p:cNvSpPr/>
          <p:nvPr/>
        </p:nvSpPr>
        <p:spPr>
          <a:xfrm>
            <a:off x="5937814" y="1536927"/>
            <a:ext cx="2825203"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1" name="Google Shape;701;p17"/>
          <p:cNvSpPr txBox="1"/>
          <p:nvPr/>
        </p:nvSpPr>
        <p:spPr>
          <a:xfrm>
            <a:off x="6050108" y="1646098"/>
            <a:ext cx="2712909"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Menyerahkan Kelengkapan Hasil Pendataan Keluarga</a:t>
            </a:r>
            <a:endParaRPr sz="1800" i="1">
              <a:solidFill>
                <a:schemeClr val="lt1"/>
              </a:solidFill>
              <a:latin typeface="Calibri"/>
              <a:ea typeface="Calibri"/>
              <a:cs typeface="Calibri"/>
              <a:sym typeface="Calibri"/>
            </a:endParaRPr>
          </a:p>
        </p:txBody>
      </p:sp>
      <p:sp>
        <p:nvSpPr>
          <p:cNvPr id="702" name="Google Shape;702;p17"/>
          <p:cNvSpPr/>
          <p:nvPr/>
        </p:nvSpPr>
        <p:spPr>
          <a:xfrm>
            <a:off x="1556156" y="5084034"/>
            <a:ext cx="2249709" cy="854728"/>
          </a:xfrm>
          <a:prstGeom prst="roundRect">
            <a:avLst>
              <a:gd name="adj" fmla="val 8346"/>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3" name="Google Shape;703;p17"/>
          <p:cNvSpPr txBox="1"/>
          <p:nvPr/>
        </p:nvSpPr>
        <p:spPr>
          <a:xfrm>
            <a:off x="1519832" y="5193205"/>
            <a:ext cx="2344962"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chemeClr val="lt1"/>
                </a:solidFill>
                <a:latin typeface="Calibri"/>
                <a:ea typeface="Calibri"/>
                <a:cs typeface="Calibri"/>
                <a:sym typeface="Calibri"/>
              </a:rPr>
              <a:t>Pengesahan Daftar Keluarga</a:t>
            </a:r>
            <a:endParaRPr sz="1800" i="1">
              <a:solidFill>
                <a:schemeClr val="lt1"/>
              </a:solidFill>
              <a:latin typeface="Calibri"/>
              <a:ea typeface="Calibri"/>
              <a:cs typeface="Calibri"/>
              <a:sym typeface="Calibri"/>
            </a:endParaRPr>
          </a:p>
        </p:txBody>
      </p:sp>
      <p:sp>
        <p:nvSpPr>
          <p:cNvPr id="704" name="Google Shape;704;p17"/>
          <p:cNvSpPr/>
          <p:nvPr/>
        </p:nvSpPr>
        <p:spPr>
          <a:xfrm>
            <a:off x="2554620" y="4876122"/>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5" name="Google Shape;705;p17"/>
          <p:cNvSpPr txBox="1"/>
          <p:nvPr/>
        </p:nvSpPr>
        <p:spPr>
          <a:xfrm>
            <a:off x="963353" y="5456"/>
            <a:ext cx="3240182"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lt1"/>
                </a:solidFill>
                <a:latin typeface="Franklin Gothic Medium Cond" panose="020B0606030402020204" pitchFamily="34" charset="0"/>
                <a:ea typeface="Libre Franklin Medium"/>
                <a:cs typeface="Libre Franklin Medium"/>
                <a:sym typeface="Libre Franklin Medium"/>
              </a:rPr>
              <a:t>ALUR KERJA</a:t>
            </a:r>
            <a:endParaRPr dirty="0">
              <a:latin typeface="Franklin Gothic Medium Cond" panose="020B0606030402020204" pitchFamily="34" charset="0"/>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8"/>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1" name="Google Shape;711;p18"/>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2" name="Google Shape;712;p18"/>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713" name="Google Shape;713;p18"/>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4" name="Google Shape;714;p18"/>
          <p:cNvSpPr/>
          <p:nvPr/>
        </p:nvSpPr>
        <p:spPr>
          <a:xfrm>
            <a:off x="-11576" y="-49066"/>
            <a:ext cx="5364626" cy="816931"/>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5" name="Google Shape;715;p18"/>
          <p:cNvSpPr txBox="1"/>
          <p:nvPr/>
        </p:nvSpPr>
        <p:spPr>
          <a:xfrm>
            <a:off x="325178" y="5456"/>
            <a:ext cx="422743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lt1"/>
                </a:solidFill>
                <a:latin typeface="Franklin Gothic Medium Cond" panose="020B0606030402020204" pitchFamily="34" charset="0"/>
                <a:ea typeface="Libre Franklin Medium"/>
                <a:cs typeface="Libre Franklin Medium"/>
                <a:sym typeface="Libre Franklin Medium"/>
              </a:rPr>
              <a:t>ALUR DOKUMEN</a:t>
            </a:r>
            <a:endParaRPr dirty="0">
              <a:latin typeface="Franklin Gothic Medium Cond" panose="020B0606030402020204" pitchFamily="34" charset="0"/>
            </a:endParaRPr>
          </a:p>
        </p:txBody>
      </p:sp>
      <p:sp>
        <p:nvSpPr>
          <p:cNvPr id="716" name="Google Shape;716;p18"/>
          <p:cNvSpPr/>
          <p:nvPr/>
        </p:nvSpPr>
        <p:spPr>
          <a:xfrm>
            <a:off x="-11576" y="1247775"/>
            <a:ext cx="12203576" cy="4876800"/>
          </a:xfrm>
          <a:prstGeom prst="rect">
            <a:avLst/>
          </a:prstGeom>
          <a:solidFill>
            <a:srgbClr val="E5F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7" name="Google Shape;717;p18"/>
          <p:cNvSpPr txBox="1"/>
          <p:nvPr/>
        </p:nvSpPr>
        <p:spPr>
          <a:xfrm>
            <a:off x="282224" y="5754727"/>
            <a:ext cx="12153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17A87"/>
                </a:solidFill>
                <a:latin typeface="Calibri"/>
                <a:ea typeface="Calibri"/>
                <a:cs typeface="Calibri"/>
                <a:sym typeface="Calibri"/>
              </a:rPr>
              <a:t>BPS PUSAT</a:t>
            </a:r>
            <a:endParaRPr/>
          </a:p>
        </p:txBody>
      </p:sp>
      <p:sp>
        <p:nvSpPr>
          <p:cNvPr id="718" name="Google Shape;718;p18"/>
          <p:cNvSpPr txBox="1"/>
          <p:nvPr/>
        </p:nvSpPr>
        <p:spPr>
          <a:xfrm>
            <a:off x="2242257" y="5754727"/>
            <a:ext cx="152176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17A87"/>
                </a:solidFill>
                <a:latin typeface="Calibri"/>
                <a:ea typeface="Calibri"/>
                <a:cs typeface="Calibri"/>
                <a:sym typeface="Calibri"/>
              </a:rPr>
              <a:t>BPS PROVINSI</a:t>
            </a:r>
            <a:endParaRPr/>
          </a:p>
        </p:txBody>
      </p:sp>
      <p:sp>
        <p:nvSpPr>
          <p:cNvPr id="719" name="Google Shape;719;p18"/>
          <p:cNvSpPr txBox="1"/>
          <p:nvPr/>
        </p:nvSpPr>
        <p:spPr>
          <a:xfrm>
            <a:off x="3925724" y="5644189"/>
            <a:ext cx="203397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rgbClr val="017A87"/>
                </a:solidFill>
                <a:latin typeface="Calibri"/>
                <a:ea typeface="Calibri"/>
                <a:cs typeface="Calibri"/>
                <a:sym typeface="Calibri"/>
              </a:rPr>
              <a:t>BPS KABUPATEN/KOTA</a:t>
            </a:r>
            <a:endParaRPr/>
          </a:p>
        </p:txBody>
      </p:sp>
      <p:sp>
        <p:nvSpPr>
          <p:cNvPr id="720" name="Google Shape;720;p18"/>
          <p:cNvSpPr txBox="1"/>
          <p:nvPr/>
        </p:nvSpPr>
        <p:spPr>
          <a:xfrm>
            <a:off x="6653257" y="5754727"/>
            <a:ext cx="9439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17A87"/>
                </a:solidFill>
                <a:latin typeface="Calibri"/>
                <a:ea typeface="Calibri"/>
                <a:cs typeface="Calibri"/>
                <a:sym typeface="Calibri"/>
              </a:rPr>
              <a:t>KOSEKA</a:t>
            </a:r>
            <a:endParaRPr/>
          </a:p>
        </p:txBody>
      </p:sp>
      <p:sp>
        <p:nvSpPr>
          <p:cNvPr id="721" name="Google Shape;721;p18"/>
          <p:cNvSpPr txBox="1"/>
          <p:nvPr/>
        </p:nvSpPr>
        <p:spPr>
          <a:xfrm>
            <a:off x="8879804" y="5754727"/>
            <a:ext cx="6078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17A87"/>
                </a:solidFill>
                <a:latin typeface="Calibri"/>
                <a:ea typeface="Calibri"/>
                <a:cs typeface="Calibri"/>
                <a:sym typeface="Calibri"/>
              </a:rPr>
              <a:t>PML</a:t>
            </a:r>
            <a:endParaRPr/>
          </a:p>
        </p:txBody>
      </p:sp>
      <p:sp>
        <p:nvSpPr>
          <p:cNvPr id="722" name="Google Shape;722;p18"/>
          <p:cNvSpPr txBox="1"/>
          <p:nvPr/>
        </p:nvSpPr>
        <p:spPr>
          <a:xfrm>
            <a:off x="10968131" y="5754727"/>
            <a:ext cx="5293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17A87"/>
                </a:solidFill>
                <a:latin typeface="Calibri"/>
                <a:ea typeface="Calibri"/>
                <a:cs typeface="Calibri"/>
                <a:sym typeface="Calibri"/>
              </a:rPr>
              <a:t>PPL</a:t>
            </a:r>
            <a:endParaRPr/>
          </a:p>
        </p:txBody>
      </p:sp>
      <p:sp>
        <p:nvSpPr>
          <p:cNvPr id="723" name="Google Shape;723;p18"/>
          <p:cNvSpPr/>
          <p:nvPr/>
        </p:nvSpPr>
        <p:spPr>
          <a:xfrm>
            <a:off x="40640" y="3686175"/>
            <a:ext cx="1779847" cy="1923919"/>
          </a:xfrm>
          <a:prstGeom prst="roundRect">
            <a:avLst>
              <a:gd name="adj" fmla="val 8644"/>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4" name="Google Shape;724;p18"/>
          <p:cNvSpPr txBox="1"/>
          <p:nvPr/>
        </p:nvSpPr>
        <p:spPr>
          <a:xfrm>
            <a:off x="52823" y="3797035"/>
            <a:ext cx="1818921" cy="181331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050">
                <a:solidFill>
                  <a:schemeClr val="lt1"/>
                </a:solidFill>
                <a:latin typeface="Calibri"/>
                <a:ea typeface="Calibri"/>
                <a:cs typeface="Calibri"/>
                <a:sym typeface="Calibri"/>
              </a:rPr>
              <a:t>-REGSOSEK22-VK1 (soft copy)</a:t>
            </a:r>
            <a:endParaRPr/>
          </a:p>
          <a:p>
            <a:pPr marL="0" marR="0" lvl="0" indent="0" algn="l" rtl="0">
              <a:lnSpc>
                <a:spcPct val="107000"/>
              </a:lnSpc>
              <a:spcBef>
                <a:spcPts val="0"/>
              </a:spcBef>
              <a:spcAft>
                <a:spcPts val="0"/>
              </a:spcAft>
              <a:buNone/>
            </a:pPr>
            <a:r>
              <a:rPr lang="en-US" sz="1050">
                <a:solidFill>
                  <a:schemeClr val="lt1"/>
                </a:solidFill>
                <a:latin typeface="Calibri"/>
                <a:ea typeface="Calibri"/>
                <a:cs typeface="Calibri"/>
                <a:sym typeface="Calibri"/>
              </a:rPr>
              <a:t>-REGSOSEK22-VK2 (soft copy)</a:t>
            </a:r>
            <a:endParaRPr/>
          </a:p>
          <a:p>
            <a:pPr marL="0" marR="0" lvl="0" indent="0" algn="l" rtl="0">
              <a:lnSpc>
                <a:spcPct val="107000"/>
              </a:lnSpc>
              <a:spcBef>
                <a:spcPts val="0"/>
              </a:spcBef>
              <a:spcAft>
                <a:spcPts val="0"/>
              </a:spcAft>
              <a:buNone/>
            </a:pPr>
            <a:r>
              <a:rPr lang="en-US" sz="1050">
                <a:solidFill>
                  <a:schemeClr val="lt1"/>
                </a:solidFill>
                <a:latin typeface="Calibri"/>
                <a:ea typeface="Calibri"/>
                <a:cs typeface="Calibri"/>
                <a:sym typeface="Calibri"/>
              </a:rPr>
              <a:t>-REGSOSEK22-PSLS (soft copy)</a:t>
            </a:r>
            <a:endParaRPr/>
          </a:p>
          <a:p>
            <a:pPr marL="0" marR="0" lvl="0" indent="0" algn="l" rtl="0">
              <a:lnSpc>
                <a:spcPct val="107000"/>
              </a:lnSpc>
              <a:spcBef>
                <a:spcPts val="0"/>
              </a:spcBef>
              <a:spcAft>
                <a:spcPts val="0"/>
              </a:spcAft>
              <a:buNone/>
            </a:pPr>
            <a:r>
              <a:rPr lang="en-US" sz="1050">
                <a:solidFill>
                  <a:schemeClr val="lt1"/>
                </a:solidFill>
                <a:latin typeface="Calibri"/>
                <a:ea typeface="Calibri"/>
                <a:cs typeface="Calibri"/>
                <a:sym typeface="Calibri"/>
              </a:rPr>
              <a:t>-REGSOSEK22-K (soft copy) </a:t>
            </a:r>
            <a:endParaRPr/>
          </a:p>
          <a:p>
            <a:pPr marL="0" marR="0" lvl="0" indent="0" algn="l" rtl="0">
              <a:lnSpc>
                <a:spcPct val="107000"/>
              </a:lnSpc>
              <a:spcBef>
                <a:spcPts val="0"/>
              </a:spcBef>
              <a:spcAft>
                <a:spcPts val="0"/>
              </a:spcAft>
              <a:buNone/>
            </a:pPr>
            <a:r>
              <a:rPr lang="en-US" sz="1050">
                <a:solidFill>
                  <a:schemeClr val="lt1"/>
                </a:solidFill>
                <a:latin typeface="Calibri"/>
                <a:ea typeface="Calibri"/>
                <a:cs typeface="Calibri"/>
                <a:sym typeface="Calibri"/>
              </a:rPr>
              <a:t>-Pedoman Teknis Kepala (soft copy)</a:t>
            </a:r>
            <a:endParaRPr/>
          </a:p>
          <a:p>
            <a:pPr marL="0" marR="0" lvl="0" indent="0" algn="l" rtl="0">
              <a:lnSpc>
                <a:spcPct val="107000"/>
              </a:lnSpc>
              <a:spcBef>
                <a:spcPts val="0"/>
              </a:spcBef>
              <a:spcAft>
                <a:spcPts val="0"/>
              </a:spcAft>
              <a:buNone/>
            </a:pPr>
            <a:r>
              <a:rPr lang="en-US" sz="1050">
                <a:solidFill>
                  <a:schemeClr val="lt1"/>
                </a:solidFill>
                <a:latin typeface="Calibri"/>
                <a:ea typeface="Calibri"/>
                <a:cs typeface="Calibri"/>
                <a:sym typeface="Calibri"/>
              </a:rPr>
              <a:t>-Pedoman Pendataan Lapangan (soft copy)</a:t>
            </a:r>
            <a:endParaRPr/>
          </a:p>
          <a:p>
            <a:pPr marL="0" marR="0" lvl="0" indent="0" algn="l" rtl="0">
              <a:lnSpc>
                <a:spcPct val="107000"/>
              </a:lnSpc>
              <a:spcBef>
                <a:spcPts val="0"/>
              </a:spcBef>
              <a:spcAft>
                <a:spcPts val="0"/>
              </a:spcAft>
              <a:buNone/>
            </a:pPr>
            <a:endParaRPr sz="1050">
              <a:solidFill>
                <a:schemeClr val="lt1"/>
              </a:solidFill>
              <a:latin typeface="Calibri"/>
              <a:ea typeface="Calibri"/>
              <a:cs typeface="Calibri"/>
              <a:sym typeface="Calibri"/>
            </a:endParaRPr>
          </a:p>
        </p:txBody>
      </p:sp>
      <p:sp>
        <p:nvSpPr>
          <p:cNvPr id="725" name="Google Shape;725;p18"/>
          <p:cNvSpPr/>
          <p:nvPr/>
        </p:nvSpPr>
        <p:spPr>
          <a:xfrm>
            <a:off x="2153858" y="3686175"/>
            <a:ext cx="1779847" cy="1923919"/>
          </a:xfrm>
          <a:prstGeom prst="roundRect">
            <a:avLst>
              <a:gd name="adj" fmla="val 8644"/>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6" name="Google Shape;726;p18"/>
          <p:cNvSpPr txBox="1"/>
          <p:nvPr/>
        </p:nvSpPr>
        <p:spPr>
          <a:xfrm>
            <a:off x="2134725" y="3834066"/>
            <a:ext cx="1857183" cy="1467581"/>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050">
                <a:solidFill>
                  <a:schemeClr val="lt1"/>
                </a:solidFill>
                <a:latin typeface="Calibri"/>
                <a:ea typeface="Calibri"/>
                <a:cs typeface="Calibri"/>
                <a:sym typeface="Calibri"/>
              </a:rPr>
              <a:t>-REGSOSEK22-VK1 (soft copy)</a:t>
            </a:r>
            <a:endParaRPr/>
          </a:p>
          <a:p>
            <a:pPr marL="0" marR="0" lvl="0" indent="0" algn="l" rtl="0">
              <a:lnSpc>
                <a:spcPct val="107000"/>
              </a:lnSpc>
              <a:spcBef>
                <a:spcPts val="0"/>
              </a:spcBef>
              <a:spcAft>
                <a:spcPts val="0"/>
              </a:spcAft>
              <a:buNone/>
            </a:pPr>
            <a:r>
              <a:rPr lang="en-US" sz="1050">
                <a:solidFill>
                  <a:schemeClr val="lt1"/>
                </a:solidFill>
                <a:latin typeface="Calibri"/>
                <a:ea typeface="Calibri"/>
                <a:cs typeface="Calibri"/>
                <a:sym typeface="Calibri"/>
              </a:rPr>
              <a:t>-REGSOSEK22-VK2 (soft copy)</a:t>
            </a:r>
            <a:endParaRPr/>
          </a:p>
          <a:p>
            <a:pPr marL="0" marR="0" lvl="0" indent="0" algn="l" rtl="0">
              <a:lnSpc>
                <a:spcPct val="107000"/>
              </a:lnSpc>
              <a:spcBef>
                <a:spcPts val="0"/>
              </a:spcBef>
              <a:spcAft>
                <a:spcPts val="0"/>
              </a:spcAft>
              <a:buNone/>
            </a:pPr>
            <a:r>
              <a:rPr lang="en-US" sz="1050">
                <a:solidFill>
                  <a:schemeClr val="lt1"/>
                </a:solidFill>
                <a:latin typeface="Calibri"/>
                <a:ea typeface="Calibri"/>
                <a:cs typeface="Calibri"/>
                <a:sym typeface="Calibri"/>
              </a:rPr>
              <a:t>-REGSOSEK22-PSLS (soft copy)</a:t>
            </a:r>
            <a:endParaRPr/>
          </a:p>
          <a:p>
            <a:pPr marL="0" marR="0" lvl="0" indent="0" algn="l" rtl="0">
              <a:lnSpc>
                <a:spcPct val="107000"/>
              </a:lnSpc>
              <a:spcBef>
                <a:spcPts val="0"/>
              </a:spcBef>
              <a:spcAft>
                <a:spcPts val="0"/>
              </a:spcAft>
              <a:buNone/>
            </a:pPr>
            <a:r>
              <a:rPr lang="en-US" sz="1050">
                <a:solidFill>
                  <a:schemeClr val="lt1"/>
                </a:solidFill>
                <a:latin typeface="Calibri"/>
                <a:ea typeface="Calibri"/>
                <a:cs typeface="Calibri"/>
                <a:sym typeface="Calibri"/>
              </a:rPr>
              <a:t>-REGSOSEK22-K (soft copy) </a:t>
            </a:r>
            <a:endParaRPr/>
          </a:p>
          <a:p>
            <a:pPr marL="0" marR="0" lvl="0" indent="0" algn="l" rtl="0">
              <a:lnSpc>
                <a:spcPct val="107000"/>
              </a:lnSpc>
              <a:spcBef>
                <a:spcPts val="0"/>
              </a:spcBef>
              <a:spcAft>
                <a:spcPts val="0"/>
              </a:spcAft>
              <a:buNone/>
            </a:pPr>
            <a:r>
              <a:rPr lang="en-US" sz="1050">
                <a:solidFill>
                  <a:schemeClr val="lt1"/>
                </a:solidFill>
                <a:latin typeface="Calibri"/>
                <a:ea typeface="Calibri"/>
                <a:cs typeface="Calibri"/>
                <a:sym typeface="Calibri"/>
              </a:rPr>
              <a:t>-Pedoman Teknis Kepala (soft copy)</a:t>
            </a:r>
            <a:endParaRPr/>
          </a:p>
          <a:p>
            <a:pPr marL="0" marR="0" lvl="0" indent="0" algn="l" rtl="0">
              <a:lnSpc>
                <a:spcPct val="107000"/>
              </a:lnSpc>
              <a:spcBef>
                <a:spcPts val="0"/>
              </a:spcBef>
              <a:spcAft>
                <a:spcPts val="0"/>
              </a:spcAft>
              <a:buNone/>
            </a:pPr>
            <a:r>
              <a:rPr lang="en-US" sz="1050">
                <a:solidFill>
                  <a:schemeClr val="lt1"/>
                </a:solidFill>
                <a:latin typeface="Calibri"/>
                <a:ea typeface="Calibri"/>
                <a:cs typeface="Calibri"/>
                <a:sym typeface="Calibri"/>
              </a:rPr>
              <a:t>-Pedoman Pendataan Lapangan (soft copy)</a:t>
            </a:r>
            <a:endParaRPr/>
          </a:p>
        </p:txBody>
      </p:sp>
      <p:sp>
        <p:nvSpPr>
          <p:cNvPr id="727" name="Google Shape;727;p18"/>
          <p:cNvSpPr/>
          <p:nvPr/>
        </p:nvSpPr>
        <p:spPr>
          <a:xfrm>
            <a:off x="4217475" y="3686175"/>
            <a:ext cx="1779847" cy="1923919"/>
          </a:xfrm>
          <a:prstGeom prst="roundRect">
            <a:avLst>
              <a:gd name="adj" fmla="val 8644"/>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8" name="Google Shape;728;p18"/>
          <p:cNvSpPr txBox="1"/>
          <p:nvPr/>
        </p:nvSpPr>
        <p:spPr>
          <a:xfrm>
            <a:off x="4212347" y="3837128"/>
            <a:ext cx="1858570" cy="1640449"/>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050">
                <a:solidFill>
                  <a:schemeClr val="lt1"/>
                </a:solidFill>
                <a:latin typeface="Calibri"/>
                <a:ea typeface="Calibri"/>
                <a:cs typeface="Calibri"/>
                <a:sym typeface="Calibri"/>
              </a:rPr>
              <a:t>-REGSOSEK22-VK1 (hard copy)</a:t>
            </a:r>
            <a:endParaRPr/>
          </a:p>
          <a:p>
            <a:pPr marL="0" marR="0" lvl="0" indent="0" algn="l" rtl="0">
              <a:lnSpc>
                <a:spcPct val="107000"/>
              </a:lnSpc>
              <a:spcBef>
                <a:spcPts val="0"/>
              </a:spcBef>
              <a:spcAft>
                <a:spcPts val="0"/>
              </a:spcAft>
              <a:buNone/>
            </a:pPr>
            <a:r>
              <a:rPr lang="en-US" sz="1050">
                <a:solidFill>
                  <a:schemeClr val="lt1"/>
                </a:solidFill>
                <a:latin typeface="Calibri"/>
                <a:ea typeface="Calibri"/>
                <a:cs typeface="Calibri"/>
                <a:sym typeface="Calibri"/>
              </a:rPr>
              <a:t>-REGSOSEK22-VK2 (hard copy)</a:t>
            </a:r>
            <a:endParaRPr/>
          </a:p>
          <a:p>
            <a:pPr marL="0" marR="0" lvl="0" indent="0" algn="l" rtl="0">
              <a:lnSpc>
                <a:spcPct val="107000"/>
              </a:lnSpc>
              <a:spcBef>
                <a:spcPts val="0"/>
              </a:spcBef>
              <a:spcAft>
                <a:spcPts val="0"/>
              </a:spcAft>
              <a:buNone/>
            </a:pPr>
            <a:r>
              <a:rPr lang="en-US" sz="1050">
                <a:solidFill>
                  <a:schemeClr val="lt1"/>
                </a:solidFill>
                <a:latin typeface="Calibri"/>
                <a:ea typeface="Calibri"/>
                <a:cs typeface="Calibri"/>
                <a:sym typeface="Calibri"/>
              </a:rPr>
              <a:t>-REGSOSEK22-PSLS (hard copy)</a:t>
            </a:r>
            <a:endParaRPr/>
          </a:p>
          <a:p>
            <a:pPr marL="0" marR="0" lvl="0" indent="0" algn="l" rtl="0">
              <a:lnSpc>
                <a:spcPct val="107000"/>
              </a:lnSpc>
              <a:spcBef>
                <a:spcPts val="0"/>
              </a:spcBef>
              <a:spcAft>
                <a:spcPts val="0"/>
              </a:spcAft>
              <a:buNone/>
            </a:pPr>
            <a:r>
              <a:rPr lang="en-US" sz="1050">
                <a:solidFill>
                  <a:schemeClr val="lt1"/>
                </a:solidFill>
                <a:latin typeface="Calibri"/>
                <a:ea typeface="Calibri"/>
                <a:cs typeface="Calibri"/>
                <a:sym typeface="Calibri"/>
              </a:rPr>
              <a:t>-REGSOSEK22-K (hard copy)</a:t>
            </a:r>
            <a:endParaRPr/>
          </a:p>
          <a:p>
            <a:pPr marL="0" marR="0" lvl="0" indent="0" algn="l" rtl="0">
              <a:lnSpc>
                <a:spcPct val="107000"/>
              </a:lnSpc>
              <a:spcBef>
                <a:spcPts val="0"/>
              </a:spcBef>
              <a:spcAft>
                <a:spcPts val="0"/>
              </a:spcAft>
              <a:buNone/>
            </a:pPr>
            <a:r>
              <a:rPr lang="en-US" sz="1050">
                <a:solidFill>
                  <a:schemeClr val="lt1"/>
                </a:solidFill>
                <a:latin typeface="Calibri"/>
                <a:ea typeface="Calibri"/>
                <a:cs typeface="Calibri"/>
                <a:sym typeface="Calibri"/>
              </a:rPr>
              <a:t>-Pedoman Teknis Kepala (softcopy)</a:t>
            </a:r>
            <a:endParaRPr/>
          </a:p>
          <a:p>
            <a:pPr marL="0" marR="0" lvl="0" indent="0" algn="l" rtl="0">
              <a:lnSpc>
                <a:spcPct val="107000"/>
              </a:lnSpc>
              <a:spcBef>
                <a:spcPts val="0"/>
              </a:spcBef>
              <a:spcAft>
                <a:spcPts val="0"/>
              </a:spcAft>
              <a:buNone/>
            </a:pPr>
            <a:r>
              <a:rPr lang="en-US" sz="1050">
                <a:solidFill>
                  <a:schemeClr val="lt1"/>
                </a:solidFill>
                <a:latin typeface="Calibri"/>
                <a:ea typeface="Calibri"/>
                <a:cs typeface="Calibri"/>
                <a:sym typeface="Calibri"/>
              </a:rPr>
              <a:t>-Pedoman Pendataan Lapangan (hard copy)</a:t>
            </a:r>
            <a:endParaRPr/>
          </a:p>
        </p:txBody>
      </p:sp>
      <p:sp>
        <p:nvSpPr>
          <p:cNvPr id="729" name="Google Shape;729;p18"/>
          <p:cNvSpPr/>
          <p:nvPr/>
        </p:nvSpPr>
        <p:spPr>
          <a:xfrm>
            <a:off x="6275964" y="3686175"/>
            <a:ext cx="1779847" cy="1923919"/>
          </a:xfrm>
          <a:prstGeom prst="roundRect">
            <a:avLst>
              <a:gd name="adj" fmla="val 8644"/>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0" name="Google Shape;730;p18"/>
          <p:cNvSpPr txBox="1"/>
          <p:nvPr/>
        </p:nvSpPr>
        <p:spPr>
          <a:xfrm>
            <a:off x="6325561" y="3784374"/>
            <a:ext cx="1680649" cy="1352293"/>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100">
                <a:solidFill>
                  <a:schemeClr val="lt1"/>
                </a:solidFill>
                <a:latin typeface="Calibri"/>
                <a:ea typeface="Calibri"/>
                <a:cs typeface="Calibri"/>
                <a:sym typeface="Calibri"/>
              </a:rPr>
              <a:t>-REGSOSEK22-VK1 dan/atau REGSOSEK22-VK2, REGSOSEK22-PSLS (hard copy)</a:t>
            </a:r>
            <a:endParaRPr/>
          </a:p>
          <a:p>
            <a:pPr marL="0" marR="0" lvl="0" indent="0" algn="l" rtl="0">
              <a:lnSpc>
                <a:spcPct val="107000"/>
              </a:lnSpc>
              <a:spcBef>
                <a:spcPts val="0"/>
              </a:spcBef>
              <a:spcAft>
                <a:spcPts val="0"/>
              </a:spcAft>
              <a:buNone/>
            </a:pPr>
            <a:r>
              <a:rPr lang="en-US" sz="1100">
                <a:solidFill>
                  <a:schemeClr val="lt1"/>
                </a:solidFill>
                <a:latin typeface="Calibri"/>
                <a:ea typeface="Calibri"/>
                <a:cs typeface="Calibri"/>
                <a:sym typeface="Calibri"/>
              </a:rPr>
              <a:t>-REGSOSEK22-K (hard copy) </a:t>
            </a:r>
            <a:endParaRPr/>
          </a:p>
          <a:p>
            <a:pPr marL="0" marR="0" lvl="0" indent="0" algn="l" rtl="0">
              <a:lnSpc>
                <a:spcPct val="107000"/>
              </a:lnSpc>
              <a:spcBef>
                <a:spcPts val="0"/>
              </a:spcBef>
              <a:spcAft>
                <a:spcPts val="0"/>
              </a:spcAft>
              <a:buNone/>
            </a:pPr>
            <a:r>
              <a:rPr lang="en-US" sz="1100">
                <a:solidFill>
                  <a:schemeClr val="lt1"/>
                </a:solidFill>
                <a:latin typeface="Calibri"/>
                <a:ea typeface="Calibri"/>
                <a:cs typeface="Calibri"/>
                <a:sym typeface="Calibri"/>
              </a:rPr>
              <a:t>-Peta WS (hard copy)</a:t>
            </a:r>
            <a:endParaRPr sz="1100">
              <a:solidFill>
                <a:schemeClr val="lt1"/>
              </a:solidFill>
              <a:latin typeface="Calibri"/>
              <a:ea typeface="Calibri"/>
              <a:cs typeface="Calibri"/>
              <a:sym typeface="Calibri"/>
            </a:endParaRPr>
          </a:p>
        </p:txBody>
      </p:sp>
      <p:sp>
        <p:nvSpPr>
          <p:cNvPr id="731" name="Google Shape;731;p18"/>
          <p:cNvSpPr/>
          <p:nvPr/>
        </p:nvSpPr>
        <p:spPr>
          <a:xfrm>
            <a:off x="8334453" y="3686175"/>
            <a:ext cx="1779847" cy="1923919"/>
          </a:xfrm>
          <a:prstGeom prst="roundRect">
            <a:avLst>
              <a:gd name="adj" fmla="val 8644"/>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2" name="Google Shape;732;p18"/>
          <p:cNvSpPr txBox="1"/>
          <p:nvPr/>
        </p:nvSpPr>
        <p:spPr>
          <a:xfrm>
            <a:off x="8384050" y="3842068"/>
            <a:ext cx="1680649" cy="1352293"/>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100">
                <a:solidFill>
                  <a:schemeClr val="lt1"/>
                </a:solidFill>
                <a:latin typeface="Calibri"/>
                <a:ea typeface="Calibri"/>
                <a:cs typeface="Calibri"/>
                <a:sym typeface="Calibri"/>
              </a:rPr>
              <a:t>-REGSOSEK22-VK1 dan atau REGSOSEK22-VK2, REGSOSEK22-PSLS (hard copy)</a:t>
            </a:r>
            <a:endParaRPr/>
          </a:p>
          <a:p>
            <a:pPr marL="0" marR="0" lvl="0" indent="0" algn="l" rtl="0">
              <a:lnSpc>
                <a:spcPct val="107000"/>
              </a:lnSpc>
              <a:spcBef>
                <a:spcPts val="0"/>
              </a:spcBef>
              <a:spcAft>
                <a:spcPts val="0"/>
              </a:spcAft>
              <a:buNone/>
            </a:pPr>
            <a:r>
              <a:rPr lang="en-US" sz="1100">
                <a:solidFill>
                  <a:schemeClr val="lt1"/>
                </a:solidFill>
                <a:latin typeface="Calibri"/>
                <a:ea typeface="Calibri"/>
                <a:cs typeface="Calibri"/>
                <a:sym typeface="Calibri"/>
              </a:rPr>
              <a:t>-REGSOSEK22-K (hard copy) </a:t>
            </a:r>
            <a:endParaRPr/>
          </a:p>
          <a:p>
            <a:pPr marL="0" marR="0" lvl="0" indent="0" algn="l" rtl="0">
              <a:lnSpc>
                <a:spcPct val="107000"/>
              </a:lnSpc>
              <a:spcBef>
                <a:spcPts val="0"/>
              </a:spcBef>
              <a:spcAft>
                <a:spcPts val="0"/>
              </a:spcAft>
              <a:buNone/>
            </a:pPr>
            <a:r>
              <a:rPr lang="en-US" sz="1100">
                <a:solidFill>
                  <a:schemeClr val="lt1"/>
                </a:solidFill>
                <a:latin typeface="Calibri"/>
                <a:ea typeface="Calibri"/>
                <a:cs typeface="Calibri"/>
                <a:sym typeface="Calibri"/>
              </a:rPr>
              <a:t>-Peta WS (hard copy)</a:t>
            </a:r>
            <a:endParaRPr sz="1100">
              <a:solidFill>
                <a:schemeClr val="lt1"/>
              </a:solidFill>
              <a:latin typeface="Calibri"/>
              <a:ea typeface="Calibri"/>
              <a:cs typeface="Calibri"/>
              <a:sym typeface="Calibri"/>
            </a:endParaRPr>
          </a:p>
        </p:txBody>
      </p:sp>
      <p:sp>
        <p:nvSpPr>
          <p:cNvPr id="733" name="Google Shape;733;p18"/>
          <p:cNvSpPr/>
          <p:nvPr/>
        </p:nvSpPr>
        <p:spPr>
          <a:xfrm>
            <a:off x="10383506" y="3686175"/>
            <a:ext cx="1779847" cy="1923919"/>
          </a:xfrm>
          <a:prstGeom prst="roundRect">
            <a:avLst>
              <a:gd name="adj" fmla="val 8644"/>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4" name="Google Shape;734;p18"/>
          <p:cNvSpPr txBox="1"/>
          <p:nvPr/>
        </p:nvSpPr>
        <p:spPr>
          <a:xfrm>
            <a:off x="10433103" y="3784374"/>
            <a:ext cx="1680649" cy="1533433"/>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100">
                <a:solidFill>
                  <a:schemeClr val="lt1"/>
                </a:solidFill>
                <a:latin typeface="Calibri"/>
                <a:ea typeface="Calibri"/>
                <a:cs typeface="Calibri"/>
                <a:sym typeface="Calibri"/>
              </a:rPr>
              <a:t>-REGSOSEK22-VK1 dan atau REGSOSEK22-VK2, REGSOSEK22-PSLS  yang sudah diidentifikasi Ketua/pengurus SLS </a:t>
            </a:r>
            <a:endParaRPr/>
          </a:p>
          <a:p>
            <a:pPr marL="0" marR="0" lvl="0" indent="0" algn="l" rtl="0">
              <a:lnSpc>
                <a:spcPct val="107000"/>
              </a:lnSpc>
              <a:spcBef>
                <a:spcPts val="0"/>
              </a:spcBef>
              <a:spcAft>
                <a:spcPts val="0"/>
              </a:spcAft>
              <a:buNone/>
            </a:pPr>
            <a:r>
              <a:rPr lang="en-US" sz="1100">
                <a:solidFill>
                  <a:schemeClr val="lt1"/>
                </a:solidFill>
                <a:latin typeface="Calibri"/>
                <a:ea typeface="Calibri"/>
                <a:cs typeface="Calibri"/>
                <a:sym typeface="Calibri"/>
              </a:rPr>
              <a:t>-REGSOSEK22-K terisi lengkap</a:t>
            </a:r>
            <a:endParaRPr/>
          </a:p>
          <a:p>
            <a:pPr marL="0" marR="0" lvl="0" indent="0" algn="l" rtl="0">
              <a:lnSpc>
                <a:spcPct val="107000"/>
              </a:lnSpc>
              <a:spcBef>
                <a:spcPts val="0"/>
              </a:spcBef>
              <a:spcAft>
                <a:spcPts val="0"/>
              </a:spcAft>
              <a:buNone/>
            </a:pPr>
            <a:r>
              <a:rPr lang="en-US" sz="1100">
                <a:solidFill>
                  <a:schemeClr val="lt1"/>
                </a:solidFill>
                <a:latin typeface="Calibri"/>
                <a:ea typeface="Calibri"/>
                <a:cs typeface="Calibri"/>
                <a:sym typeface="Calibri"/>
              </a:rPr>
              <a:t>-Peta WS (hard copy)</a:t>
            </a:r>
            <a:endParaRPr sz="1100">
              <a:solidFill>
                <a:schemeClr val="lt1"/>
              </a:solidFill>
              <a:latin typeface="Calibri"/>
              <a:ea typeface="Calibri"/>
              <a:cs typeface="Calibri"/>
              <a:sym typeface="Calibri"/>
            </a:endParaRPr>
          </a:p>
        </p:txBody>
      </p:sp>
      <p:sp>
        <p:nvSpPr>
          <p:cNvPr id="735" name="Google Shape;735;p18"/>
          <p:cNvSpPr/>
          <p:nvPr/>
        </p:nvSpPr>
        <p:spPr>
          <a:xfrm>
            <a:off x="40640" y="1360447"/>
            <a:ext cx="1779847" cy="1923919"/>
          </a:xfrm>
          <a:prstGeom prst="roundRect">
            <a:avLst>
              <a:gd name="adj" fmla="val 864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6" name="Google Shape;736;p18"/>
          <p:cNvSpPr txBox="1"/>
          <p:nvPr/>
        </p:nvSpPr>
        <p:spPr>
          <a:xfrm>
            <a:off x="90237" y="2008538"/>
            <a:ext cx="1680649" cy="62773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100">
                <a:solidFill>
                  <a:schemeClr val="dk1"/>
                </a:solidFill>
                <a:latin typeface="Calibri"/>
                <a:ea typeface="Calibri"/>
                <a:cs typeface="Calibri"/>
                <a:sym typeface="Calibri"/>
              </a:rPr>
              <a:t>-Kompilasi File hasil entri REGSOSEK22-K seluruh provinsi (soft copy)</a:t>
            </a:r>
            <a:endParaRPr/>
          </a:p>
        </p:txBody>
      </p:sp>
      <p:sp>
        <p:nvSpPr>
          <p:cNvPr id="737" name="Google Shape;737;p18"/>
          <p:cNvSpPr/>
          <p:nvPr/>
        </p:nvSpPr>
        <p:spPr>
          <a:xfrm>
            <a:off x="2153858" y="1360447"/>
            <a:ext cx="1779847" cy="1923919"/>
          </a:xfrm>
          <a:prstGeom prst="roundRect">
            <a:avLst>
              <a:gd name="adj" fmla="val 864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8" name="Google Shape;738;p18"/>
          <p:cNvSpPr txBox="1"/>
          <p:nvPr/>
        </p:nvSpPr>
        <p:spPr>
          <a:xfrm>
            <a:off x="2203455" y="2083820"/>
            <a:ext cx="1680649" cy="44659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100">
                <a:solidFill>
                  <a:schemeClr val="dk1"/>
                </a:solidFill>
                <a:latin typeface="Calibri"/>
                <a:ea typeface="Calibri"/>
                <a:cs typeface="Calibri"/>
                <a:sym typeface="Calibri"/>
              </a:rPr>
              <a:t>-Kompilasi File hasil entri REGSOSEK22-K (soft copy)</a:t>
            </a:r>
            <a:endParaRPr sz="1100">
              <a:solidFill>
                <a:schemeClr val="dk1"/>
              </a:solidFill>
              <a:latin typeface="Calibri"/>
              <a:ea typeface="Calibri"/>
              <a:cs typeface="Calibri"/>
              <a:sym typeface="Calibri"/>
            </a:endParaRPr>
          </a:p>
        </p:txBody>
      </p:sp>
      <p:sp>
        <p:nvSpPr>
          <p:cNvPr id="739" name="Google Shape;739;p18"/>
          <p:cNvSpPr/>
          <p:nvPr/>
        </p:nvSpPr>
        <p:spPr>
          <a:xfrm>
            <a:off x="4197850" y="1926789"/>
            <a:ext cx="1779847" cy="1637387"/>
          </a:xfrm>
          <a:prstGeom prst="roundRect">
            <a:avLst>
              <a:gd name="adj" fmla="val 8644"/>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0" name="Google Shape;740;p18"/>
          <p:cNvSpPr txBox="1"/>
          <p:nvPr/>
        </p:nvSpPr>
        <p:spPr>
          <a:xfrm>
            <a:off x="4267072" y="1960884"/>
            <a:ext cx="1779847" cy="156696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000" b="1">
                <a:solidFill>
                  <a:schemeClr val="lt1"/>
                </a:solidFill>
                <a:latin typeface="Calibri"/>
                <a:ea typeface="Calibri"/>
                <a:cs typeface="Calibri"/>
                <a:sym typeface="Calibri"/>
              </a:rPr>
              <a:t>Melakukan receiving dan batching</a:t>
            </a:r>
            <a:endParaRPr sz="1000" b="1">
              <a:solidFill>
                <a:schemeClr val="lt1"/>
              </a:solidFill>
              <a:latin typeface="Calibri"/>
              <a:ea typeface="Calibri"/>
              <a:cs typeface="Calibri"/>
              <a:sym typeface="Calibri"/>
            </a:endParaRPr>
          </a:p>
          <a:p>
            <a:pPr marL="0" marR="0" lvl="0" indent="0" algn="l" rtl="0">
              <a:lnSpc>
                <a:spcPct val="107000"/>
              </a:lnSpc>
              <a:spcBef>
                <a:spcPts val="0"/>
              </a:spcBef>
              <a:spcAft>
                <a:spcPts val="0"/>
              </a:spcAft>
              <a:buNone/>
            </a:pPr>
            <a:r>
              <a:rPr lang="en-US" sz="1000">
                <a:solidFill>
                  <a:schemeClr val="lt1"/>
                </a:solidFill>
                <a:latin typeface="Calibri"/>
                <a:ea typeface="Calibri"/>
                <a:cs typeface="Calibri"/>
                <a:sym typeface="Calibri"/>
              </a:rPr>
              <a:t>-Daftar REGSOSEK22-VK1 dan atau REGSOSEK22-VK2, REGSOSEK22-PSLS  diidentifikasi Ketua/pengurus SLS</a:t>
            </a:r>
            <a:endParaRPr sz="1000">
              <a:solidFill>
                <a:schemeClr val="lt1"/>
              </a:solidFill>
              <a:latin typeface="Calibri"/>
              <a:ea typeface="Calibri"/>
              <a:cs typeface="Calibri"/>
              <a:sym typeface="Calibri"/>
            </a:endParaRPr>
          </a:p>
          <a:p>
            <a:pPr marL="0" marR="0" lvl="0" indent="0" algn="l" rtl="0">
              <a:lnSpc>
                <a:spcPct val="107000"/>
              </a:lnSpc>
              <a:spcBef>
                <a:spcPts val="0"/>
              </a:spcBef>
              <a:spcAft>
                <a:spcPts val="0"/>
              </a:spcAft>
              <a:buNone/>
            </a:pPr>
            <a:r>
              <a:rPr lang="en-US" sz="1000">
                <a:solidFill>
                  <a:schemeClr val="lt1"/>
                </a:solidFill>
                <a:latin typeface="Calibri"/>
                <a:ea typeface="Calibri"/>
                <a:cs typeface="Calibri"/>
                <a:sym typeface="Calibri"/>
              </a:rPr>
              <a:t>- REGSOSEK22-K terisi lengkap</a:t>
            </a:r>
            <a:endParaRPr sz="1000">
              <a:solidFill>
                <a:schemeClr val="lt1"/>
              </a:solidFill>
              <a:latin typeface="Calibri"/>
              <a:ea typeface="Calibri"/>
              <a:cs typeface="Calibri"/>
              <a:sym typeface="Calibri"/>
            </a:endParaRPr>
          </a:p>
          <a:p>
            <a:pPr marL="0" marR="0" lvl="0" indent="0" algn="l" rtl="0">
              <a:lnSpc>
                <a:spcPct val="107000"/>
              </a:lnSpc>
              <a:spcBef>
                <a:spcPts val="0"/>
              </a:spcBef>
              <a:spcAft>
                <a:spcPts val="0"/>
              </a:spcAft>
              <a:buNone/>
            </a:pPr>
            <a:r>
              <a:rPr lang="en-US" sz="1000">
                <a:solidFill>
                  <a:schemeClr val="lt1"/>
                </a:solidFill>
                <a:latin typeface="Calibri"/>
                <a:ea typeface="Calibri"/>
                <a:cs typeface="Calibri"/>
                <a:sym typeface="Calibri"/>
              </a:rPr>
              <a:t>-Peta SLS (WS) (hard copy)</a:t>
            </a:r>
            <a:endParaRPr/>
          </a:p>
        </p:txBody>
      </p:sp>
      <p:sp>
        <p:nvSpPr>
          <p:cNvPr id="741" name="Google Shape;741;p18"/>
          <p:cNvSpPr/>
          <p:nvPr/>
        </p:nvSpPr>
        <p:spPr>
          <a:xfrm>
            <a:off x="6275964" y="862987"/>
            <a:ext cx="1779847" cy="2695188"/>
          </a:xfrm>
          <a:prstGeom prst="roundRect">
            <a:avLst>
              <a:gd name="adj" fmla="val 8644"/>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2" name="Google Shape;742;p18"/>
          <p:cNvSpPr txBox="1"/>
          <p:nvPr/>
        </p:nvSpPr>
        <p:spPr>
          <a:xfrm>
            <a:off x="6354063" y="1031893"/>
            <a:ext cx="1680649" cy="233192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050">
                <a:solidFill>
                  <a:schemeClr val="lt1"/>
                </a:solidFill>
                <a:latin typeface="Calibri"/>
                <a:ea typeface="Calibri"/>
                <a:cs typeface="Calibri"/>
                <a:sym typeface="Calibri"/>
              </a:rPr>
              <a:t>-Daftar REGSOSEK22-VK1 dan atau REGSOSEK22-VK2, REGSOSEK22-PSLS yang diidentifikasi Ketua/pengurus SLS (hard copy)</a:t>
            </a:r>
            <a:endParaRPr/>
          </a:p>
          <a:p>
            <a:pPr marL="0" marR="0" lvl="0" indent="0" algn="l" rtl="0">
              <a:lnSpc>
                <a:spcPct val="107000"/>
              </a:lnSpc>
              <a:spcBef>
                <a:spcPts val="0"/>
              </a:spcBef>
              <a:spcAft>
                <a:spcPts val="0"/>
              </a:spcAft>
              <a:buNone/>
            </a:pPr>
            <a:r>
              <a:rPr lang="en-US" sz="1050">
                <a:solidFill>
                  <a:schemeClr val="lt1"/>
                </a:solidFill>
                <a:latin typeface="Calibri"/>
                <a:ea typeface="Calibri"/>
                <a:cs typeface="Calibri"/>
                <a:sym typeface="Calibri"/>
              </a:rPr>
              <a:t>-REGSOSEK22-K terisi lengkap (hard copy)</a:t>
            </a:r>
            <a:endParaRPr/>
          </a:p>
          <a:p>
            <a:pPr marL="0" marR="0" lvl="0" indent="0" algn="l" rtl="0">
              <a:lnSpc>
                <a:spcPct val="107000"/>
              </a:lnSpc>
              <a:spcBef>
                <a:spcPts val="0"/>
              </a:spcBef>
              <a:spcAft>
                <a:spcPts val="0"/>
              </a:spcAft>
              <a:buNone/>
            </a:pPr>
            <a:r>
              <a:rPr lang="en-US" sz="1050">
                <a:solidFill>
                  <a:schemeClr val="lt1"/>
                </a:solidFill>
                <a:latin typeface="Calibri"/>
                <a:ea typeface="Calibri"/>
                <a:cs typeface="Calibri"/>
                <a:sym typeface="Calibri"/>
              </a:rPr>
              <a:t>-Peta SLS (WS) (hard copy)</a:t>
            </a:r>
            <a:endParaRPr/>
          </a:p>
          <a:p>
            <a:pPr marL="0" marR="0" lvl="0" indent="0" algn="l" rtl="0">
              <a:lnSpc>
                <a:spcPct val="107000"/>
              </a:lnSpc>
              <a:spcBef>
                <a:spcPts val="0"/>
              </a:spcBef>
              <a:spcAft>
                <a:spcPts val="0"/>
              </a:spcAft>
              <a:buNone/>
            </a:pPr>
            <a:r>
              <a:rPr lang="en-US" sz="1050">
                <a:solidFill>
                  <a:schemeClr val="lt1"/>
                </a:solidFill>
                <a:latin typeface="Calibri"/>
                <a:ea typeface="Calibri"/>
                <a:cs typeface="Calibri"/>
                <a:sym typeface="Calibri"/>
              </a:rPr>
              <a:t>-Entri Rekap REGSOSEK22-VK1 dan atau REGSOSEK22-VK2, REGSOSEK22-PSLS (soft copy)</a:t>
            </a:r>
            <a:endParaRPr/>
          </a:p>
        </p:txBody>
      </p:sp>
      <p:sp>
        <p:nvSpPr>
          <p:cNvPr id="743" name="Google Shape;743;p18"/>
          <p:cNvSpPr/>
          <p:nvPr/>
        </p:nvSpPr>
        <p:spPr>
          <a:xfrm>
            <a:off x="8334453" y="1360447"/>
            <a:ext cx="1779847" cy="1923919"/>
          </a:xfrm>
          <a:prstGeom prst="roundRect">
            <a:avLst>
              <a:gd name="adj" fmla="val 8644"/>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4" name="Google Shape;744;p18"/>
          <p:cNvSpPr txBox="1"/>
          <p:nvPr/>
        </p:nvSpPr>
        <p:spPr>
          <a:xfrm>
            <a:off x="8384050" y="1458646"/>
            <a:ext cx="1680649" cy="1533433"/>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100">
                <a:solidFill>
                  <a:schemeClr val="lt1"/>
                </a:solidFill>
                <a:latin typeface="Calibri"/>
                <a:ea typeface="Calibri"/>
                <a:cs typeface="Calibri"/>
                <a:sym typeface="Calibri"/>
              </a:rPr>
              <a:t>-Daftar REGSOSEK22-VK1 dan atau REGSOSEK22-VK2, REGSOSEK22-PSLS  diidentifikasi Ketua/pengurus SLS</a:t>
            </a:r>
            <a:endParaRPr/>
          </a:p>
          <a:p>
            <a:pPr marL="0" marR="0" lvl="0" indent="0" algn="l" rtl="0">
              <a:lnSpc>
                <a:spcPct val="107000"/>
              </a:lnSpc>
              <a:spcBef>
                <a:spcPts val="0"/>
              </a:spcBef>
              <a:spcAft>
                <a:spcPts val="0"/>
              </a:spcAft>
              <a:buNone/>
            </a:pPr>
            <a:r>
              <a:rPr lang="en-US" sz="1100">
                <a:solidFill>
                  <a:schemeClr val="lt1"/>
                </a:solidFill>
                <a:latin typeface="Calibri"/>
                <a:ea typeface="Calibri"/>
                <a:cs typeface="Calibri"/>
                <a:sym typeface="Calibri"/>
              </a:rPr>
              <a:t>-REGSOSEK22-K terisi lengkap</a:t>
            </a:r>
            <a:endParaRPr/>
          </a:p>
          <a:p>
            <a:pPr marL="0" marR="0" lvl="0" indent="0" algn="l" rtl="0">
              <a:lnSpc>
                <a:spcPct val="107000"/>
              </a:lnSpc>
              <a:spcBef>
                <a:spcPts val="0"/>
              </a:spcBef>
              <a:spcAft>
                <a:spcPts val="0"/>
              </a:spcAft>
              <a:buNone/>
            </a:pPr>
            <a:r>
              <a:rPr lang="en-US" sz="1100">
                <a:solidFill>
                  <a:schemeClr val="lt1"/>
                </a:solidFill>
                <a:latin typeface="Calibri"/>
                <a:ea typeface="Calibri"/>
                <a:cs typeface="Calibri"/>
                <a:sym typeface="Calibri"/>
              </a:rPr>
              <a:t>-Peta WS (hard copy)</a:t>
            </a:r>
            <a:endParaRPr sz="1100">
              <a:solidFill>
                <a:schemeClr val="lt1"/>
              </a:solidFill>
              <a:latin typeface="Calibri"/>
              <a:ea typeface="Calibri"/>
              <a:cs typeface="Calibri"/>
              <a:sym typeface="Calibri"/>
            </a:endParaRPr>
          </a:p>
        </p:txBody>
      </p:sp>
      <p:sp>
        <p:nvSpPr>
          <p:cNvPr id="745" name="Google Shape;745;p18"/>
          <p:cNvSpPr/>
          <p:nvPr/>
        </p:nvSpPr>
        <p:spPr>
          <a:xfrm rot="5400000">
            <a:off x="1868740" y="4462753"/>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6" name="Google Shape;746;p18"/>
          <p:cNvSpPr/>
          <p:nvPr/>
        </p:nvSpPr>
        <p:spPr>
          <a:xfrm rot="5400000">
            <a:off x="3981954" y="4462754"/>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7" name="Google Shape;747;p18"/>
          <p:cNvSpPr/>
          <p:nvPr/>
        </p:nvSpPr>
        <p:spPr>
          <a:xfrm rot="5400000">
            <a:off x="6006795" y="4462755"/>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8" name="Google Shape;748;p18"/>
          <p:cNvSpPr/>
          <p:nvPr/>
        </p:nvSpPr>
        <p:spPr>
          <a:xfrm rot="5400000">
            <a:off x="8069021" y="4462756"/>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9" name="Google Shape;749;p18"/>
          <p:cNvSpPr/>
          <p:nvPr/>
        </p:nvSpPr>
        <p:spPr>
          <a:xfrm rot="5400000">
            <a:off x="10127010" y="4462757"/>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0" name="Google Shape;750;p18"/>
          <p:cNvSpPr/>
          <p:nvPr/>
        </p:nvSpPr>
        <p:spPr>
          <a:xfrm rot="-5400000">
            <a:off x="8045853" y="2244269"/>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1" name="Google Shape;751;p18"/>
          <p:cNvSpPr/>
          <p:nvPr/>
        </p:nvSpPr>
        <p:spPr>
          <a:xfrm rot="-5400000">
            <a:off x="5981995" y="2244269"/>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2" name="Google Shape;752;p18"/>
          <p:cNvSpPr/>
          <p:nvPr/>
        </p:nvSpPr>
        <p:spPr>
          <a:xfrm rot="-5400000">
            <a:off x="3923536" y="2244269"/>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3" name="Google Shape;753;p18"/>
          <p:cNvSpPr/>
          <p:nvPr/>
        </p:nvSpPr>
        <p:spPr>
          <a:xfrm rot="-5400000">
            <a:off x="1820146" y="2244269"/>
            <a:ext cx="275386" cy="156275"/>
          </a:xfrm>
          <a:prstGeom prst="triangle">
            <a:avLst>
              <a:gd name="adj" fmla="val 5138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54" name="Google Shape;754;p18"/>
          <p:cNvCxnSpPr/>
          <p:nvPr/>
        </p:nvCxnSpPr>
        <p:spPr>
          <a:xfrm rot="10800000">
            <a:off x="11165840" y="2322406"/>
            <a:ext cx="0" cy="1106594"/>
          </a:xfrm>
          <a:prstGeom prst="straightConnector1">
            <a:avLst/>
          </a:prstGeom>
          <a:noFill/>
          <a:ln w="57150" cap="rnd" cmpd="sng">
            <a:solidFill>
              <a:srgbClr val="EAA824"/>
            </a:solidFill>
            <a:prstDash val="solid"/>
            <a:miter lim="800000"/>
            <a:headEnd type="none" w="sm" len="sm"/>
            <a:tailEnd type="none" w="sm" len="sm"/>
          </a:ln>
        </p:spPr>
      </p:cxnSp>
      <p:cxnSp>
        <p:nvCxnSpPr>
          <p:cNvPr id="755" name="Google Shape;755;p18"/>
          <p:cNvCxnSpPr/>
          <p:nvPr/>
        </p:nvCxnSpPr>
        <p:spPr>
          <a:xfrm>
            <a:off x="10231120" y="2322406"/>
            <a:ext cx="934720" cy="0"/>
          </a:xfrm>
          <a:prstGeom prst="straightConnector1">
            <a:avLst/>
          </a:prstGeom>
          <a:noFill/>
          <a:ln w="57150" cap="rnd" cmpd="sng">
            <a:solidFill>
              <a:srgbClr val="EAA824"/>
            </a:solidFill>
            <a:prstDash val="solid"/>
            <a:miter lim="800000"/>
            <a:headEnd type="triangle" w="med" len="med"/>
            <a:tailEnd type="none" w="sm" len="sm"/>
          </a:ln>
        </p:spPr>
      </p:cxnSp>
      <p:sp>
        <p:nvSpPr>
          <p:cNvPr id="756" name="Google Shape;756;p18"/>
          <p:cNvSpPr/>
          <p:nvPr/>
        </p:nvSpPr>
        <p:spPr>
          <a:xfrm>
            <a:off x="4197850" y="862987"/>
            <a:ext cx="1779847" cy="993763"/>
          </a:xfrm>
          <a:prstGeom prst="roundRect">
            <a:avLst>
              <a:gd name="adj" fmla="val 8644"/>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7" name="Google Shape;757;p18"/>
          <p:cNvSpPr txBox="1"/>
          <p:nvPr/>
        </p:nvSpPr>
        <p:spPr>
          <a:xfrm>
            <a:off x="4267072" y="1058247"/>
            <a:ext cx="1779847" cy="60324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050" b="1">
                <a:solidFill>
                  <a:schemeClr val="dk1"/>
                </a:solidFill>
                <a:latin typeface="Calibri"/>
                <a:ea typeface="Calibri"/>
                <a:cs typeface="Calibri"/>
                <a:sym typeface="Calibri"/>
              </a:rPr>
              <a:t>Melakukan entri data</a:t>
            </a:r>
            <a:endParaRPr/>
          </a:p>
          <a:p>
            <a:pPr marL="0" marR="0" lvl="0" indent="0" algn="l" rtl="0">
              <a:lnSpc>
                <a:spcPct val="107000"/>
              </a:lnSpc>
              <a:spcBef>
                <a:spcPts val="0"/>
              </a:spcBef>
              <a:spcAft>
                <a:spcPts val="0"/>
              </a:spcAft>
              <a:buNone/>
            </a:pPr>
            <a:r>
              <a:rPr lang="en-US" sz="1050">
                <a:solidFill>
                  <a:schemeClr val="dk1"/>
                </a:solidFill>
                <a:latin typeface="Calibri"/>
                <a:ea typeface="Calibri"/>
                <a:cs typeface="Calibri"/>
                <a:sym typeface="Calibri"/>
              </a:rPr>
              <a:t>-File hasil entri REGSOSEK22-K (soft copy)</a:t>
            </a:r>
            <a:endParaRPr sz="1050">
              <a:solidFill>
                <a:schemeClr val="dk1"/>
              </a:solidFill>
              <a:latin typeface="Calibri"/>
              <a:ea typeface="Calibri"/>
              <a:cs typeface="Calibri"/>
              <a:sym typeface="Calibri"/>
            </a:endParaRPr>
          </a:p>
        </p:txBody>
      </p:sp>
      <p:grpSp>
        <p:nvGrpSpPr>
          <p:cNvPr id="758" name="Google Shape;758;p18"/>
          <p:cNvGrpSpPr/>
          <p:nvPr/>
        </p:nvGrpSpPr>
        <p:grpSpPr>
          <a:xfrm>
            <a:off x="9854959" y="681611"/>
            <a:ext cx="2136150" cy="369332"/>
            <a:chOff x="9096637" y="681611"/>
            <a:chExt cx="2136150" cy="369332"/>
          </a:xfrm>
        </p:grpSpPr>
        <p:sp>
          <p:nvSpPr>
            <p:cNvPr id="759" name="Google Shape;759;p18"/>
            <p:cNvSpPr/>
            <p:nvPr/>
          </p:nvSpPr>
          <p:spPr>
            <a:xfrm>
              <a:off x="10335490" y="733425"/>
              <a:ext cx="255474" cy="255474"/>
            </a:xfrm>
            <a:prstGeom prst="roundRect">
              <a:avLst>
                <a:gd name="adj" fmla="val 16667"/>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0" name="Google Shape;760;p18"/>
            <p:cNvSpPr/>
            <p:nvPr/>
          </p:nvSpPr>
          <p:spPr>
            <a:xfrm>
              <a:off x="9096637" y="733425"/>
              <a:ext cx="255474" cy="255474"/>
            </a:xfrm>
            <a:prstGeom prst="roundRect">
              <a:avLst>
                <a:gd name="adj" fmla="val 16667"/>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1" name="Google Shape;761;p18"/>
            <p:cNvSpPr txBox="1"/>
            <p:nvPr/>
          </p:nvSpPr>
          <p:spPr>
            <a:xfrm>
              <a:off x="9352111" y="681611"/>
              <a:ext cx="6527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2022</a:t>
              </a:r>
              <a:endParaRPr/>
            </a:p>
          </p:txBody>
        </p:sp>
        <p:sp>
          <p:nvSpPr>
            <p:cNvPr id="762" name="Google Shape;762;p18"/>
            <p:cNvSpPr txBox="1"/>
            <p:nvPr/>
          </p:nvSpPr>
          <p:spPr>
            <a:xfrm>
              <a:off x="10580044" y="681611"/>
              <a:ext cx="6527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2023</a:t>
              </a:r>
              <a:endParaRPr/>
            </a:p>
          </p:txBody>
        </p:sp>
      </p:grpSp>
      <p:sp>
        <p:nvSpPr>
          <p:cNvPr id="763" name="Google Shape;763;p18"/>
          <p:cNvSpPr txBox="1"/>
          <p:nvPr/>
        </p:nvSpPr>
        <p:spPr>
          <a:xfrm>
            <a:off x="8399635" y="660331"/>
            <a:ext cx="13097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Calibri"/>
                <a:ea typeface="Calibri"/>
                <a:cs typeface="Calibri"/>
                <a:sym typeface="Calibri"/>
              </a:rPr>
              <a:t>keterangan: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17A87"/>
        </a:solidFill>
        <a:effectLst/>
      </p:bgPr>
    </p:bg>
    <p:spTree>
      <p:nvGrpSpPr>
        <p:cNvPr id="1" name="Shape 767"/>
        <p:cNvGrpSpPr/>
        <p:nvPr/>
      </p:nvGrpSpPr>
      <p:grpSpPr>
        <a:xfrm>
          <a:off x="0" y="0"/>
          <a:ext cx="0" cy="0"/>
          <a:chOff x="0" y="0"/>
          <a:chExt cx="0" cy="0"/>
        </a:xfrm>
      </p:grpSpPr>
      <p:sp>
        <p:nvSpPr>
          <p:cNvPr id="768" name="Google Shape;768;p19"/>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grpSp>
        <p:nvGrpSpPr>
          <p:cNvPr id="769" name="Google Shape;769;p19"/>
          <p:cNvGrpSpPr/>
          <p:nvPr/>
        </p:nvGrpSpPr>
        <p:grpSpPr>
          <a:xfrm>
            <a:off x="666764" y="2401034"/>
            <a:ext cx="10877979" cy="4066410"/>
            <a:chOff x="468996" y="1800585"/>
            <a:chExt cx="8225107" cy="3069143"/>
          </a:xfrm>
        </p:grpSpPr>
        <p:sp>
          <p:nvSpPr>
            <p:cNvPr id="770" name="Google Shape;770;p19"/>
            <p:cNvSpPr/>
            <p:nvPr/>
          </p:nvSpPr>
          <p:spPr>
            <a:xfrm>
              <a:off x="559934" y="1800585"/>
              <a:ext cx="8047200" cy="2949000"/>
            </a:xfrm>
            <a:prstGeom prst="rect">
              <a:avLst/>
            </a:prstGeom>
            <a:solidFill>
              <a:srgbClr val="FCFB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771" name="Google Shape;771;p19"/>
            <p:cNvSpPr/>
            <p:nvPr/>
          </p:nvSpPr>
          <p:spPr>
            <a:xfrm>
              <a:off x="468996" y="4551796"/>
              <a:ext cx="390600" cy="313200"/>
            </a:xfrm>
            <a:prstGeom prst="rtTriangle">
              <a:avLst/>
            </a:prstGeom>
            <a:solidFill>
              <a:srgbClr val="017A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772" name="Google Shape;772;p19"/>
            <p:cNvSpPr/>
            <p:nvPr/>
          </p:nvSpPr>
          <p:spPr>
            <a:xfrm flipH="1">
              <a:off x="8303503" y="4556528"/>
              <a:ext cx="390600" cy="313200"/>
            </a:xfrm>
            <a:prstGeom prst="rtTriangle">
              <a:avLst/>
            </a:prstGeom>
            <a:solidFill>
              <a:srgbClr val="017A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grpSp>
      <p:sp>
        <p:nvSpPr>
          <p:cNvPr id="773" name="Google Shape;773;p19"/>
          <p:cNvSpPr/>
          <p:nvPr/>
        </p:nvSpPr>
        <p:spPr>
          <a:xfrm>
            <a:off x="787032" y="2400677"/>
            <a:ext cx="10642348" cy="3907319"/>
          </a:xfrm>
          <a:custGeom>
            <a:avLst/>
            <a:gdLst/>
            <a:ahLst/>
            <a:cxnLst/>
            <a:rect l="l" t="t" r="r" b="b"/>
            <a:pathLst>
              <a:path w="284428" h="133904" fill="none" extrusionOk="0">
                <a:moveTo>
                  <a:pt x="1" y="128140"/>
                </a:moveTo>
                <a:lnTo>
                  <a:pt x="1" y="0"/>
                </a:lnTo>
                <a:lnTo>
                  <a:pt x="284427" y="0"/>
                </a:lnTo>
                <a:lnTo>
                  <a:pt x="284427" y="128140"/>
                </a:lnTo>
                <a:cubicBezTo>
                  <a:pt x="282228" y="130441"/>
                  <a:pt x="280944" y="131704"/>
                  <a:pt x="278664" y="133903"/>
                </a:cubicBezTo>
                <a:lnTo>
                  <a:pt x="5764" y="133903"/>
                </a:lnTo>
                <a:cubicBezTo>
                  <a:pt x="3463" y="131704"/>
                  <a:pt x="2200" y="130441"/>
                  <a:pt x="1" y="128140"/>
                </a:cubicBezTo>
                <a:close/>
              </a:path>
            </a:pathLst>
          </a:custGeom>
          <a:solidFill>
            <a:srgbClr val="665752"/>
          </a:solidFill>
          <a:ln w="19050" cap="flat"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774" name="Google Shape;774;p19"/>
          <p:cNvSpPr/>
          <p:nvPr/>
        </p:nvSpPr>
        <p:spPr>
          <a:xfrm>
            <a:off x="787032" y="561401"/>
            <a:ext cx="10642348" cy="1839303"/>
          </a:xfrm>
          <a:custGeom>
            <a:avLst/>
            <a:gdLst/>
            <a:ahLst/>
            <a:cxnLst/>
            <a:rect l="l" t="t" r="r" b="b"/>
            <a:pathLst>
              <a:path w="284428" h="63033" fill="none" extrusionOk="0">
                <a:moveTo>
                  <a:pt x="1" y="63032"/>
                </a:moveTo>
                <a:lnTo>
                  <a:pt x="1" y="6009"/>
                </a:lnTo>
                <a:lnTo>
                  <a:pt x="6009" y="1"/>
                </a:lnTo>
                <a:lnTo>
                  <a:pt x="278399" y="1"/>
                </a:lnTo>
                <a:cubicBezTo>
                  <a:pt x="280782" y="2363"/>
                  <a:pt x="282146" y="3646"/>
                  <a:pt x="284427" y="6009"/>
                </a:cubicBezTo>
                <a:lnTo>
                  <a:pt x="284427" y="63032"/>
                </a:lnTo>
              </a:path>
            </a:pathLst>
          </a:custGeom>
          <a:noFill/>
          <a:ln w="19050" cap="flat"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775" name="Google Shape;775;p19"/>
          <p:cNvSpPr/>
          <p:nvPr/>
        </p:nvSpPr>
        <p:spPr>
          <a:xfrm>
            <a:off x="813795" y="593505"/>
            <a:ext cx="116487" cy="116516"/>
          </a:xfrm>
          <a:custGeom>
            <a:avLst/>
            <a:gdLst/>
            <a:ahLst/>
            <a:cxnLst/>
            <a:rect l="l" t="t" r="r" b="b"/>
            <a:pathLst>
              <a:path w="3992" h="3993" extrusionOk="0">
                <a:moveTo>
                  <a:pt x="0" y="1"/>
                </a:moveTo>
                <a:lnTo>
                  <a:pt x="0" y="3992"/>
                </a:lnTo>
                <a:lnTo>
                  <a:pt x="3992" y="3992"/>
                </a:lnTo>
                <a:lnTo>
                  <a:pt x="3992" y="1"/>
                </a:lnTo>
                <a:close/>
              </a:path>
            </a:pathLst>
          </a:custGeom>
          <a:solidFill>
            <a:srgbClr val="D8D8D8"/>
          </a:solidFill>
          <a:ln w="9525" cap="flat" cmpd="sng">
            <a:solidFill>
              <a:srgbClr val="D8D8D8"/>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776" name="Google Shape;776;p19"/>
          <p:cNvSpPr/>
          <p:nvPr/>
        </p:nvSpPr>
        <p:spPr>
          <a:xfrm>
            <a:off x="873205" y="801500"/>
            <a:ext cx="29" cy="1329412"/>
          </a:xfrm>
          <a:custGeom>
            <a:avLst/>
            <a:gdLst/>
            <a:ahLst/>
            <a:cxnLst/>
            <a:rect l="l" t="t" r="r" b="b"/>
            <a:pathLst>
              <a:path w="1" h="45559" fill="none" extrusionOk="0">
                <a:moveTo>
                  <a:pt x="1" y="1"/>
                </a:moveTo>
                <a:lnTo>
                  <a:pt x="1" y="45558"/>
                </a:lnTo>
              </a:path>
            </a:pathLst>
          </a:custGeom>
          <a:solidFill>
            <a:srgbClr val="FCFBF7"/>
          </a:solidFill>
          <a:ln w="9525" cap="rnd"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777" name="Google Shape;777;p19"/>
          <p:cNvSpPr/>
          <p:nvPr/>
        </p:nvSpPr>
        <p:spPr>
          <a:xfrm>
            <a:off x="1031887" y="650552"/>
            <a:ext cx="1327019" cy="29"/>
          </a:xfrm>
          <a:custGeom>
            <a:avLst/>
            <a:gdLst/>
            <a:ahLst/>
            <a:cxnLst/>
            <a:rect l="l" t="t" r="r" b="b"/>
            <a:pathLst>
              <a:path w="45477" h="1" fill="none" extrusionOk="0">
                <a:moveTo>
                  <a:pt x="0" y="1"/>
                </a:moveTo>
                <a:lnTo>
                  <a:pt x="45477" y="1"/>
                </a:lnTo>
              </a:path>
            </a:pathLst>
          </a:custGeom>
          <a:solidFill>
            <a:srgbClr val="FCFBF7"/>
          </a:solidFill>
          <a:ln w="9525" cap="rnd"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778" name="Google Shape;778;p19"/>
          <p:cNvSpPr txBox="1"/>
          <p:nvPr/>
        </p:nvSpPr>
        <p:spPr>
          <a:xfrm>
            <a:off x="930282" y="2911760"/>
            <a:ext cx="10343540" cy="2195288"/>
          </a:xfrm>
          <a:prstGeom prst="rect">
            <a:avLst/>
          </a:prstGeom>
          <a:noFill/>
          <a:ln>
            <a:noFill/>
          </a:ln>
        </p:spPr>
        <p:txBody>
          <a:bodyPr spcFirstLastPara="1" wrap="square" lIns="121900" tIns="121900" rIns="121900" bIns="121900" anchor="ctr" anchorCtr="0">
            <a:noAutofit/>
          </a:bodyPr>
          <a:lstStyle/>
          <a:p>
            <a:pPr marL="0" marR="0" lvl="0" indent="0" algn="ctr" rtl="0">
              <a:lnSpc>
                <a:spcPct val="80000"/>
              </a:lnSpc>
              <a:spcBef>
                <a:spcPts val="0"/>
              </a:spcBef>
              <a:spcAft>
                <a:spcPts val="0"/>
              </a:spcAft>
              <a:buClr>
                <a:srgbClr val="2C2C2C"/>
              </a:buClr>
              <a:buSzPts val="1800"/>
              <a:buFont typeface="Raleway"/>
              <a:buNone/>
            </a:pPr>
            <a:r>
              <a:rPr lang="en-US" sz="7000" b="1" i="0" u="none" strike="noStrike" cap="none">
                <a:solidFill>
                  <a:srgbClr val="017A87"/>
                </a:solidFill>
                <a:latin typeface="Arial"/>
                <a:ea typeface="Arial"/>
                <a:cs typeface="Arial"/>
                <a:sym typeface="Arial"/>
              </a:rPr>
              <a:t>KERJA SAYA DI LAPANGAN APA SAJA?</a:t>
            </a:r>
            <a:endParaRPr sz="7000" b="1" i="0" u="none" strike="noStrike" cap="none">
              <a:solidFill>
                <a:srgbClr val="017A87"/>
              </a:solidFill>
              <a:latin typeface="Arial"/>
              <a:ea typeface="Arial"/>
              <a:cs typeface="Arial"/>
              <a:sym typeface="Arial"/>
            </a:endParaRPr>
          </a:p>
        </p:txBody>
      </p:sp>
      <p:sp>
        <p:nvSpPr>
          <p:cNvPr id="779" name="Google Shape;779;p19"/>
          <p:cNvSpPr/>
          <p:nvPr/>
        </p:nvSpPr>
        <p:spPr>
          <a:xfrm>
            <a:off x="8517551" y="5640985"/>
            <a:ext cx="2160000" cy="29"/>
          </a:xfrm>
          <a:custGeom>
            <a:avLst/>
            <a:gdLst/>
            <a:ahLst/>
            <a:cxnLst/>
            <a:rect l="l" t="t" r="r" b="b"/>
            <a:pathLst>
              <a:path w="49224" h="1" fill="none" extrusionOk="0">
                <a:moveTo>
                  <a:pt x="0" y="1"/>
                </a:moveTo>
                <a:lnTo>
                  <a:pt x="49224" y="1"/>
                </a:lnTo>
              </a:path>
            </a:pathLst>
          </a:custGeom>
          <a:noFill/>
          <a:ln w="19050" cap="rnd" cmpd="sng">
            <a:solidFill>
              <a:srgbClr val="66575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Calibri"/>
              <a:buNone/>
            </a:pPr>
            <a:endParaRPr sz="1867"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
          <p:cNvSpPr/>
          <p:nvPr/>
        </p:nvSpPr>
        <p:spPr>
          <a:xfrm>
            <a:off x="1" y="162560"/>
            <a:ext cx="6289040" cy="6532880"/>
          </a:xfrm>
          <a:prstGeom prst="rect">
            <a:avLst/>
          </a:prstGeom>
          <a:solidFill>
            <a:srgbClr val="E9ED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Calibri"/>
              <a:buNone/>
            </a:pPr>
            <a:endParaRPr sz="2400" b="0" i="0" u="none" strike="noStrike" cap="none">
              <a:solidFill>
                <a:srgbClr val="FFFFFF"/>
              </a:solidFill>
              <a:latin typeface="Arial"/>
              <a:ea typeface="Arial"/>
              <a:cs typeface="Arial"/>
              <a:sym typeface="Arial"/>
            </a:endParaRPr>
          </a:p>
        </p:txBody>
      </p:sp>
      <p:sp>
        <p:nvSpPr>
          <p:cNvPr id="129" name="Google Shape;129;p2"/>
          <p:cNvSpPr txBox="1">
            <a:spLocks noGrp="1"/>
          </p:cNvSpPr>
          <p:nvPr>
            <p:ph type="sldNum" idx="12"/>
          </p:nvPr>
        </p:nvSpPr>
        <p:spPr>
          <a:xfrm>
            <a:off x="9334423" y="6465685"/>
            <a:ext cx="27432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AEABAB"/>
              </a:buClr>
              <a:buSzPts val="1200"/>
              <a:buFont typeface="Signika Negative"/>
              <a:buNone/>
            </a:pPr>
            <a:fld id="{00000000-1234-1234-1234-123412341234}" type="slidenum">
              <a:rPr lang="en-US" sz="1200" b="0" i="0" u="none" strike="noStrike" cap="none">
                <a:solidFill>
                  <a:srgbClr val="AEABAB"/>
                </a:solidFill>
                <a:latin typeface="Signika Negative"/>
                <a:ea typeface="Signika Negative"/>
                <a:cs typeface="Signika Negative"/>
                <a:sym typeface="Signika Negative"/>
              </a:rPr>
              <a:t>2</a:t>
            </a:fld>
            <a:endParaRPr sz="1200" b="0" i="0" u="none" strike="noStrike" cap="none">
              <a:solidFill>
                <a:srgbClr val="AEABAB"/>
              </a:solidFill>
              <a:latin typeface="Signika Negative"/>
              <a:ea typeface="Signika Negative"/>
              <a:cs typeface="Signika Negative"/>
              <a:sym typeface="Signika Negative"/>
            </a:endParaRPr>
          </a:p>
        </p:txBody>
      </p:sp>
      <p:sp>
        <p:nvSpPr>
          <p:cNvPr id="130" name="Google Shape;130;p2"/>
          <p:cNvSpPr txBox="1">
            <a:spLocks noGrp="1"/>
          </p:cNvSpPr>
          <p:nvPr>
            <p:ph type="title" idx="4294967295"/>
          </p:nvPr>
        </p:nvSpPr>
        <p:spPr>
          <a:xfrm>
            <a:off x="717098" y="5259866"/>
            <a:ext cx="2852738" cy="93503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Signika Negative"/>
              <a:buNone/>
            </a:pPr>
            <a:r>
              <a:rPr lang="en-US" sz="3600" b="1">
                <a:solidFill>
                  <a:schemeClr val="lt1"/>
                </a:solidFill>
                <a:latin typeface="Signika Negative"/>
                <a:ea typeface="Signika Negative"/>
                <a:cs typeface="Signika Negative"/>
                <a:sym typeface="Signika Negative"/>
              </a:rPr>
              <a:t>Outline</a:t>
            </a:r>
            <a:endParaRPr sz="3600" b="1">
              <a:solidFill>
                <a:schemeClr val="lt1"/>
              </a:solidFill>
              <a:latin typeface="Signika Negative"/>
              <a:ea typeface="Signika Negative"/>
              <a:cs typeface="Signika Negative"/>
              <a:sym typeface="Signika Negative"/>
            </a:endParaRPr>
          </a:p>
        </p:txBody>
      </p:sp>
      <p:grpSp>
        <p:nvGrpSpPr>
          <p:cNvPr id="131" name="Google Shape;131;p2"/>
          <p:cNvGrpSpPr/>
          <p:nvPr/>
        </p:nvGrpSpPr>
        <p:grpSpPr>
          <a:xfrm>
            <a:off x="873144" y="5980844"/>
            <a:ext cx="1270323" cy="159984"/>
            <a:chOff x="785174" y="5224838"/>
            <a:chExt cx="952742" cy="119988"/>
          </a:xfrm>
        </p:grpSpPr>
        <p:sp>
          <p:nvSpPr>
            <p:cNvPr id="132" name="Google Shape;132;p2"/>
            <p:cNvSpPr/>
            <p:nvPr/>
          </p:nvSpPr>
          <p:spPr>
            <a:xfrm>
              <a:off x="785174" y="5224838"/>
              <a:ext cx="119988" cy="119988"/>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Calibri"/>
                <a:buNone/>
              </a:pPr>
              <a:endParaRPr sz="2399" b="0" i="0" u="none" strike="noStrike" cap="none">
                <a:solidFill>
                  <a:srgbClr val="FFFFFF"/>
                </a:solidFill>
                <a:latin typeface="Arial"/>
                <a:ea typeface="Arial"/>
                <a:cs typeface="Arial"/>
                <a:sym typeface="Arial"/>
              </a:endParaRPr>
            </a:p>
          </p:txBody>
        </p:sp>
        <p:sp>
          <p:nvSpPr>
            <p:cNvPr id="133" name="Google Shape;133;p2"/>
            <p:cNvSpPr/>
            <p:nvPr/>
          </p:nvSpPr>
          <p:spPr>
            <a:xfrm>
              <a:off x="1617928" y="5224838"/>
              <a:ext cx="119988" cy="119988"/>
            </a:xfrm>
            <a:prstGeom prst="ellipse">
              <a:avLst/>
            </a:prstGeom>
            <a:solidFill>
              <a:schemeClr val="accent5">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Calibri"/>
                <a:buNone/>
              </a:pPr>
              <a:endParaRPr sz="2399" b="0" i="0" u="none" strike="noStrike" cap="none">
                <a:solidFill>
                  <a:srgbClr val="FFFFFF"/>
                </a:solidFill>
                <a:latin typeface="Arial"/>
                <a:ea typeface="Arial"/>
                <a:cs typeface="Arial"/>
                <a:sym typeface="Arial"/>
              </a:endParaRPr>
            </a:p>
          </p:txBody>
        </p:sp>
        <p:sp>
          <p:nvSpPr>
            <p:cNvPr id="134" name="Google Shape;134;p2"/>
            <p:cNvSpPr/>
            <p:nvPr/>
          </p:nvSpPr>
          <p:spPr>
            <a:xfrm>
              <a:off x="993362" y="5224838"/>
              <a:ext cx="119988" cy="119988"/>
            </a:xfrm>
            <a:prstGeom prst="ellipse">
              <a:avLst/>
            </a:prstGeom>
            <a:solidFill>
              <a:schemeClr val="accent5">
                <a:alpha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Calibri"/>
                <a:buNone/>
              </a:pPr>
              <a:endParaRPr sz="2399" b="0" i="0" u="none" strike="noStrike" cap="none">
                <a:solidFill>
                  <a:srgbClr val="FFFFFF"/>
                </a:solidFill>
                <a:latin typeface="Arial"/>
                <a:ea typeface="Arial"/>
                <a:cs typeface="Arial"/>
                <a:sym typeface="Arial"/>
              </a:endParaRPr>
            </a:p>
          </p:txBody>
        </p:sp>
        <p:sp>
          <p:nvSpPr>
            <p:cNvPr id="135" name="Google Shape;135;p2"/>
            <p:cNvSpPr/>
            <p:nvPr/>
          </p:nvSpPr>
          <p:spPr>
            <a:xfrm>
              <a:off x="1201551" y="5224838"/>
              <a:ext cx="119988" cy="119988"/>
            </a:xfrm>
            <a:prstGeom prst="ellipse">
              <a:avLst/>
            </a:prstGeom>
            <a:solidFill>
              <a:schemeClr val="accent5">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Calibri"/>
                <a:buNone/>
              </a:pPr>
              <a:endParaRPr sz="2399" b="0" i="0" u="none" strike="noStrike" cap="none">
                <a:solidFill>
                  <a:srgbClr val="FFFFFF"/>
                </a:solidFill>
                <a:latin typeface="Arial"/>
                <a:ea typeface="Arial"/>
                <a:cs typeface="Arial"/>
                <a:sym typeface="Arial"/>
              </a:endParaRPr>
            </a:p>
          </p:txBody>
        </p:sp>
        <p:sp>
          <p:nvSpPr>
            <p:cNvPr id="136" name="Google Shape;136;p2"/>
            <p:cNvSpPr/>
            <p:nvPr/>
          </p:nvSpPr>
          <p:spPr>
            <a:xfrm>
              <a:off x="1409739" y="5224838"/>
              <a:ext cx="119988" cy="119988"/>
            </a:xfrm>
            <a:prstGeom prst="ellipse">
              <a:avLst/>
            </a:prstGeom>
            <a:solidFill>
              <a:schemeClr val="accent5">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399"/>
                <a:buFont typeface="Calibri"/>
                <a:buNone/>
              </a:pPr>
              <a:endParaRPr sz="2399" b="0" i="0" u="none" strike="noStrike" cap="none">
                <a:solidFill>
                  <a:srgbClr val="FFFFFF"/>
                </a:solidFill>
                <a:latin typeface="Arial"/>
                <a:ea typeface="Arial"/>
                <a:cs typeface="Arial"/>
                <a:sym typeface="Arial"/>
              </a:endParaRPr>
            </a:p>
          </p:txBody>
        </p:sp>
      </p:grpSp>
      <p:pic>
        <p:nvPicPr>
          <p:cNvPr id="137" name="Google Shape;137;p2" descr="A group of people sitting together&#10;&#10;Description automatically generated with medium confidence"/>
          <p:cNvPicPr preferRelativeResize="0"/>
          <p:nvPr/>
        </p:nvPicPr>
        <p:blipFill rotWithShape="1">
          <a:blip r:embed="rId3">
            <a:alphaModFix/>
          </a:blip>
          <a:srcRect l="1" r="44554" b="2678"/>
          <a:stretch/>
        </p:blipFill>
        <p:spPr>
          <a:xfrm>
            <a:off x="3775" y="-51424"/>
            <a:ext cx="5904656" cy="6909424"/>
          </a:xfrm>
          <a:prstGeom prst="rect">
            <a:avLst/>
          </a:prstGeom>
          <a:noFill/>
          <a:ln>
            <a:noFill/>
          </a:ln>
        </p:spPr>
      </p:pic>
      <p:sp>
        <p:nvSpPr>
          <p:cNvPr id="138" name="Google Shape;138;p2"/>
          <p:cNvSpPr/>
          <p:nvPr/>
        </p:nvSpPr>
        <p:spPr>
          <a:xfrm>
            <a:off x="-26827" y="717172"/>
            <a:ext cx="5935258" cy="6131971"/>
          </a:xfrm>
          <a:prstGeom prst="rect">
            <a:avLst/>
          </a:prstGeom>
          <a:gradFill>
            <a:gsLst>
              <a:gs pos="0">
                <a:srgbClr val="142850"/>
              </a:gs>
              <a:gs pos="57000">
                <a:srgbClr val="2F5496">
                  <a:alpha val="0"/>
                </a:srgbClr>
              </a:gs>
              <a:gs pos="100000">
                <a:srgbClr val="2F5496">
                  <a:alpha val="0"/>
                </a:srgbClr>
              </a:gs>
            </a:gsLst>
            <a:lin ang="189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400"/>
              <a:buFont typeface="Calibri"/>
              <a:buNone/>
            </a:pPr>
            <a:endParaRPr sz="2400" b="0" i="0" u="none" strike="noStrike" cap="none">
              <a:solidFill>
                <a:srgbClr val="FFFFFF"/>
              </a:solidFill>
              <a:latin typeface="Arial"/>
              <a:ea typeface="Arial"/>
              <a:cs typeface="Arial"/>
              <a:sym typeface="Arial"/>
            </a:endParaRPr>
          </a:p>
        </p:txBody>
      </p:sp>
      <p:sp>
        <p:nvSpPr>
          <p:cNvPr id="139" name="Google Shape;139;p2"/>
          <p:cNvSpPr txBox="1"/>
          <p:nvPr/>
        </p:nvSpPr>
        <p:spPr>
          <a:xfrm flipH="1">
            <a:off x="242821" y="5493077"/>
            <a:ext cx="324612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1">
                <a:solidFill>
                  <a:schemeClr val="lt1"/>
                </a:solidFill>
                <a:latin typeface="Calibri"/>
                <a:ea typeface="Calibri"/>
                <a:cs typeface="Calibri"/>
                <a:sym typeface="Calibri"/>
              </a:rPr>
              <a:t>Tujuan</a:t>
            </a:r>
            <a:endParaRPr sz="5400" b="1">
              <a:solidFill>
                <a:schemeClr val="lt1"/>
              </a:solidFill>
              <a:latin typeface="Calibri"/>
              <a:ea typeface="Calibri"/>
              <a:cs typeface="Calibri"/>
              <a:sym typeface="Calibri"/>
            </a:endParaRPr>
          </a:p>
        </p:txBody>
      </p:sp>
      <p:sp>
        <p:nvSpPr>
          <p:cNvPr id="140" name="Google Shape;140;p2"/>
          <p:cNvSpPr/>
          <p:nvPr/>
        </p:nvSpPr>
        <p:spPr>
          <a:xfrm flipH="1">
            <a:off x="161023" y="5607592"/>
            <a:ext cx="61433" cy="651627"/>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2"/>
          <p:cNvSpPr txBox="1"/>
          <p:nvPr/>
        </p:nvSpPr>
        <p:spPr>
          <a:xfrm>
            <a:off x="7168605" y="1897567"/>
            <a:ext cx="4380366"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142850"/>
                </a:solidFill>
                <a:latin typeface="Calibri"/>
                <a:ea typeface="Calibri"/>
                <a:cs typeface="Calibri"/>
                <a:sym typeface="Calibri"/>
              </a:rPr>
              <a:t>Peran masing-masing petugas lapangan</a:t>
            </a:r>
            <a:endParaRPr sz="2000" b="1">
              <a:solidFill>
                <a:srgbClr val="142850"/>
              </a:solidFill>
              <a:latin typeface="Calibri"/>
              <a:ea typeface="Calibri"/>
              <a:cs typeface="Calibri"/>
              <a:sym typeface="Calibri"/>
            </a:endParaRPr>
          </a:p>
        </p:txBody>
      </p:sp>
      <p:sp>
        <p:nvSpPr>
          <p:cNvPr id="142" name="Google Shape;142;p2"/>
          <p:cNvSpPr/>
          <p:nvPr/>
        </p:nvSpPr>
        <p:spPr>
          <a:xfrm>
            <a:off x="6684752" y="1897567"/>
            <a:ext cx="400110" cy="400110"/>
          </a:xfrm>
          <a:prstGeom prst="roundRect">
            <a:avLst>
              <a:gd name="adj" fmla="val 16667"/>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3" name="Google Shape;143;p2"/>
          <p:cNvSpPr txBox="1"/>
          <p:nvPr/>
        </p:nvSpPr>
        <p:spPr>
          <a:xfrm>
            <a:off x="6621754" y="1589791"/>
            <a:ext cx="52610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ln>
                  <a:solidFill>
                    <a:sysClr val="windowText" lastClr="000000"/>
                  </a:solidFill>
                </a:ln>
                <a:solidFill>
                  <a:schemeClr val="lt1"/>
                </a:solidFill>
                <a:latin typeface="Arial Black"/>
                <a:ea typeface="Arial Black"/>
                <a:cs typeface="Arial Black"/>
                <a:sym typeface="Arial Black"/>
              </a:rPr>
              <a:t>1</a:t>
            </a:r>
            <a:endParaRPr dirty="0">
              <a:ln>
                <a:solidFill>
                  <a:sysClr val="windowText" lastClr="000000"/>
                </a:solidFill>
              </a:ln>
            </a:endParaRPr>
          </a:p>
        </p:txBody>
      </p:sp>
      <p:sp>
        <p:nvSpPr>
          <p:cNvPr id="144" name="Google Shape;144;p2"/>
          <p:cNvSpPr txBox="1"/>
          <p:nvPr/>
        </p:nvSpPr>
        <p:spPr>
          <a:xfrm>
            <a:off x="7168605" y="2528938"/>
            <a:ext cx="426296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142850"/>
                </a:solidFill>
                <a:latin typeface="Calibri"/>
                <a:ea typeface="Calibri"/>
                <a:cs typeface="Calibri"/>
                <a:sym typeface="Calibri"/>
              </a:rPr>
              <a:t>Atribut yang dibawa petugas lapangan</a:t>
            </a:r>
            <a:endParaRPr sz="2000" b="1">
              <a:solidFill>
                <a:srgbClr val="142850"/>
              </a:solidFill>
              <a:latin typeface="Calibri"/>
              <a:ea typeface="Calibri"/>
              <a:cs typeface="Calibri"/>
              <a:sym typeface="Calibri"/>
            </a:endParaRPr>
          </a:p>
        </p:txBody>
      </p:sp>
      <p:sp>
        <p:nvSpPr>
          <p:cNvPr id="145" name="Google Shape;145;p2"/>
          <p:cNvSpPr/>
          <p:nvPr/>
        </p:nvSpPr>
        <p:spPr>
          <a:xfrm>
            <a:off x="6684752" y="2528938"/>
            <a:ext cx="400110" cy="400110"/>
          </a:xfrm>
          <a:prstGeom prst="roundRect">
            <a:avLst>
              <a:gd name="adj" fmla="val 16667"/>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6" name="Google Shape;146;p2"/>
          <p:cNvSpPr txBox="1"/>
          <p:nvPr/>
        </p:nvSpPr>
        <p:spPr>
          <a:xfrm>
            <a:off x="6621754" y="2221162"/>
            <a:ext cx="52610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ln>
                  <a:solidFill>
                    <a:sysClr val="windowText" lastClr="000000"/>
                  </a:solidFill>
                </a:ln>
                <a:solidFill>
                  <a:schemeClr val="lt1"/>
                </a:solidFill>
                <a:latin typeface="Arial Black"/>
                <a:ea typeface="Arial Black"/>
                <a:cs typeface="Arial Black"/>
                <a:sym typeface="Arial Black"/>
              </a:rPr>
              <a:t>2</a:t>
            </a:r>
            <a:endParaRPr>
              <a:ln>
                <a:solidFill>
                  <a:sysClr val="windowText" lastClr="000000"/>
                </a:solidFill>
              </a:ln>
            </a:endParaRPr>
          </a:p>
        </p:txBody>
      </p:sp>
      <p:sp>
        <p:nvSpPr>
          <p:cNvPr id="147" name="Google Shape;147;p2"/>
          <p:cNvSpPr txBox="1"/>
          <p:nvPr/>
        </p:nvSpPr>
        <p:spPr>
          <a:xfrm>
            <a:off x="7168605" y="3252643"/>
            <a:ext cx="3097515"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142850"/>
                </a:solidFill>
                <a:latin typeface="Calibri"/>
                <a:ea typeface="Calibri"/>
                <a:cs typeface="Calibri"/>
                <a:sym typeface="Calibri"/>
              </a:rPr>
              <a:t>Tim kerja petugas lapangan</a:t>
            </a:r>
            <a:endParaRPr sz="2000" b="1">
              <a:solidFill>
                <a:srgbClr val="142850"/>
              </a:solidFill>
              <a:latin typeface="Calibri"/>
              <a:ea typeface="Calibri"/>
              <a:cs typeface="Calibri"/>
              <a:sym typeface="Calibri"/>
            </a:endParaRPr>
          </a:p>
        </p:txBody>
      </p:sp>
      <p:sp>
        <p:nvSpPr>
          <p:cNvPr id="148" name="Google Shape;148;p2"/>
          <p:cNvSpPr/>
          <p:nvPr/>
        </p:nvSpPr>
        <p:spPr>
          <a:xfrm>
            <a:off x="6684752" y="3252643"/>
            <a:ext cx="400110" cy="400110"/>
          </a:xfrm>
          <a:prstGeom prst="roundRect">
            <a:avLst>
              <a:gd name="adj" fmla="val 16667"/>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2"/>
          <p:cNvSpPr txBox="1"/>
          <p:nvPr/>
        </p:nvSpPr>
        <p:spPr>
          <a:xfrm>
            <a:off x="6621754" y="2944867"/>
            <a:ext cx="52610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ln>
                  <a:solidFill>
                    <a:sysClr val="windowText" lastClr="000000"/>
                  </a:solidFill>
                </a:ln>
                <a:solidFill>
                  <a:schemeClr val="lt1"/>
                </a:solidFill>
                <a:latin typeface="Arial Black"/>
                <a:ea typeface="Arial Black"/>
                <a:cs typeface="Arial Black"/>
                <a:sym typeface="Arial Black"/>
              </a:rPr>
              <a:t>3</a:t>
            </a:r>
            <a:endParaRPr>
              <a:ln>
                <a:solidFill>
                  <a:sysClr val="windowText" lastClr="000000"/>
                </a:solidFill>
              </a:ln>
            </a:endParaRPr>
          </a:p>
        </p:txBody>
      </p:sp>
      <p:sp>
        <p:nvSpPr>
          <p:cNvPr id="150" name="Google Shape;150;p2"/>
          <p:cNvSpPr txBox="1"/>
          <p:nvPr/>
        </p:nvSpPr>
        <p:spPr>
          <a:xfrm>
            <a:off x="7168605" y="3980940"/>
            <a:ext cx="420429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142850"/>
                </a:solidFill>
                <a:latin typeface="Calibri"/>
                <a:ea typeface="Calibri"/>
                <a:cs typeface="Calibri"/>
                <a:sym typeface="Calibri"/>
              </a:rPr>
              <a:t>Waktu pelaksanaan petugas lapangan</a:t>
            </a:r>
            <a:endParaRPr sz="2000" b="1">
              <a:solidFill>
                <a:srgbClr val="142850"/>
              </a:solidFill>
              <a:latin typeface="Calibri"/>
              <a:ea typeface="Calibri"/>
              <a:cs typeface="Calibri"/>
              <a:sym typeface="Calibri"/>
            </a:endParaRPr>
          </a:p>
        </p:txBody>
      </p:sp>
      <p:sp>
        <p:nvSpPr>
          <p:cNvPr id="151" name="Google Shape;151;p2"/>
          <p:cNvSpPr/>
          <p:nvPr/>
        </p:nvSpPr>
        <p:spPr>
          <a:xfrm>
            <a:off x="6684752" y="3980940"/>
            <a:ext cx="400110" cy="400110"/>
          </a:xfrm>
          <a:prstGeom prst="roundRect">
            <a:avLst>
              <a:gd name="adj" fmla="val 16667"/>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2"/>
          <p:cNvSpPr txBox="1"/>
          <p:nvPr/>
        </p:nvSpPr>
        <p:spPr>
          <a:xfrm>
            <a:off x="6621754" y="3673164"/>
            <a:ext cx="52610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ln>
                  <a:solidFill>
                    <a:sysClr val="windowText" lastClr="000000"/>
                  </a:solidFill>
                </a:ln>
                <a:solidFill>
                  <a:schemeClr val="lt1"/>
                </a:solidFill>
                <a:latin typeface="Arial Black"/>
                <a:ea typeface="Arial Black"/>
                <a:cs typeface="Arial Black"/>
                <a:sym typeface="Arial Black"/>
              </a:rPr>
              <a:t>4</a:t>
            </a:r>
            <a:endParaRPr>
              <a:ln>
                <a:solidFill>
                  <a:sysClr val="windowText" lastClr="000000"/>
                </a:solidFill>
              </a:ln>
            </a:endParaRPr>
          </a:p>
        </p:txBody>
      </p:sp>
      <p:sp>
        <p:nvSpPr>
          <p:cNvPr id="153" name="Google Shape;153;p2"/>
          <p:cNvSpPr txBox="1"/>
          <p:nvPr/>
        </p:nvSpPr>
        <p:spPr>
          <a:xfrm>
            <a:off x="7168605" y="4688826"/>
            <a:ext cx="314720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142850"/>
                </a:solidFill>
                <a:latin typeface="Calibri"/>
                <a:ea typeface="Calibri"/>
                <a:cs typeface="Calibri"/>
                <a:sym typeface="Calibri"/>
              </a:rPr>
              <a:t>Alur kerja petugas lapangan</a:t>
            </a:r>
            <a:endParaRPr sz="2000" b="1">
              <a:solidFill>
                <a:srgbClr val="142850"/>
              </a:solidFill>
              <a:latin typeface="Calibri"/>
              <a:ea typeface="Calibri"/>
              <a:cs typeface="Calibri"/>
              <a:sym typeface="Calibri"/>
            </a:endParaRPr>
          </a:p>
        </p:txBody>
      </p:sp>
      <p:sp>
        <p:nvSpPr>
          <p:cNvPr id="154" name="Google Shape;154;p2"/>
          <p:cNvSpPr/>
          <p:nvPr/>
        </p:nvSpPr>
        <p:spPr>
          <a:xfrm>
            <a:off x="6684752" y="4688826"/>
            <a:ext cx="400110" cy="400110"/>
          </a:xfrm>
          <a:prstGeom prst="roundRect">
            <a:avLst>
              <a:gd name="adj" fmla="val 16667"/>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2"/>
          <p:cNvSpPr txBox="1"/>
          <p:nvPr/>
        </p:nvSpPr>
        <p:spPr>
          <a:xfrm>
            <a:off x="6621754" y="4381050"/>
            <a:ext cx="52610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ln>
                  <a:solidFill>
                    <a:sysClr val="windowText" lastClr="000000"/>
                  </a:solidFill>
                </a:ln>
                <a:solidFill>
                  <a:schemeClr val="lt1"/>
                </a:solidFill>
                <a:latin typeface="Arial Black"/>
                <a:ea typeface="Arial Black"/>
                <a:cs typeface="Arial Black"/>
                <a:sym typeface="Arial Black"/>
              </a:rPr>
              <a:t>5</a:t>
            </a:r>
            <a:endParaRPr>
              <a:ln>
                <a:solidFill>
                  <a:sysClr val="windowText" lastClr="000000"/>
                </a:solidFill>
              </a:ln>
            </a:endParaRPr>
          </a:p>
        </p:txBody>
      </p:sp>
      <p:sp>
        <p:nvSpPr>
          <p:cNvPr id="156" name="Google Shape;156;p2"/>
          <p:cNvSpPr txBox="1"/>
          <p:nvPr/>
        </p:nvSpPr>
        <p:spPr>
          <a:xfrm>
            <a:off x="7168606" y="5432942"/>
            <a:ext cx="43803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142850"/>
                </a:solidFill>
                <a:latin typeface="Calibri"/>
                <a:ea typeface="Calibri"/>
                <a:cs typeface="Calibri"/>
                <a:sym typeface="Calibri"/>
              </a:rPr>
              <a:t>Tugas dan tanggung jawab petugas lapangan</a:t>
            </a:r>
            <a:endParaRPr sz="2000" b="1">
              <a:solidFill>
                <a:srgbClr val="142850"/>
              </a:solidFill>
              <a:latin typeface="Calibri"/>
              <a:ea typeface="Calibri"/>
              <a:cs typeface="Calibri"/>
              <a:sym typeface="Calibri"/>
            </a:endParaRPr>
          </a:p>
        </p:txBody>
      </p:sp>
      <p:sp>
        <p:nvSpPr>
          <p:cNvPr id="157" name="Google Shape;157;p2"/>
          <p:cNvSpPr/>
          <p:nvPr/>
        </p:nvSpPr>
        <p:spPr>
          <a:xfrm>
            <a:off x="6684752" y="5432942"/>
            <a:ext cx="400110" cy="400110"/>
          </a:xfrm>
          <a:prstGeom prst="roundRect">
            <a:avLst>
              <a:gd name="adj" fmla="val 16667"/>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 name="Google Shape;158;p2"/>
          <p:cNvSpPr txBox="1"/>
          <p:nvPr/>
        </p:nvSpPr>
        <p:spPr>
          <a:xfrm>
            <a:off x="6621754" y="5125166"/>
            <a:ext cx="52610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ln>
                  <a:solidFill>
                    <a:sysClr val="windowText" lastClr="000000"/>
                  </a:solidFill>
                </a:ln>
                <a:solidFill>
                  <a:schemeClr val="lt1"/>
                </a:solidFill>
                <a:latin typeface="Arial Black"/>
                <a:ea typeface="Arial Black"/>
                <a:cs typeface="Arial Black"/>
                <a:sym typeface="Arial Black"/>
              </a:rPr>
              <a:t>6</a:t>
            </a:r>
            <a:endParaRPr>
              <a:ln>
                <a:solidFill>
                  <a:sysClr val="windowText" lastClr="000000"/>
                </a:solidFill>
              </a:ln>
            </a:endParaRPr>
          </a:p>
        </p:txBody>
      </p:sp>
      <p:sp>
        <p:nvSpPr>
          <p:cNvPr id="159" name="Google Shape;159;p2"/>
          <p:cNvSpPr txBox="1"/>
          <p:nvPr/>
        </p:nvSpPr>
        <p:spPr>
          <a:xfrm>
            <a:off x="6566545" y="168566"/>
            <a:ext cx="4855028" cy="13849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i="1">
                <a:solidFill>
                  <a:schemeClr val="dk1"/>
                </a:solidFill>
                <a:latin typeface="Calibri"/>
                <a:ea typeface="Calibri"/>
                <a:cs typeface="Calibri"/>
                <a:sym typeface="Calibri"/>
              </a:rPr>
              <a:t>Setelah mempelajari bahan ini, </a:t>
            </a:r>
            <a:r>
              <a:rPr lang="en-US" sz="2800" b="1" i="1">
                <a:solidFill>
                  <a:schemeClr val="dk1"/>
                </a:solidFill>
                <a:latin typeface="Calibri"/>
                <a:ea typeface="Calibri"/>
                <a:cs typeface="Calibri"/>
                <a:sym typeface="Calibri"/>
              </a:rPr>
              <a:t>peserta diharapkan dapat memahami:</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20"/>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5" name="Google Shape;785;p20"/>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6" name="Google Shape;786;p20"/>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787" name="Google Shape;787;p20"/>
          <p:cNvSpPr txBox="1"/>
          <p:nvPr/>
        </p:nvSpPr>
        <p:spPr>
          <a:xfrm>
            <a:off x="7604568"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lihat buku pedoman halaman 10-11</a:t>
            </a:r>
            <a:endParaRPr/>
          </a:p>
        </p:txBody>
      </p:sp>
      <p:sp>
        <p:nvSpPr>
          <p:cNvPr id="788" name="Google Shape;788;p20"/>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9" name="Google Shape;789;p20"/>
          <p:cNvSpPr/>
          <p:nvPr/>
        </p:nvSpPr>
        <p:spPr>
          <a:xfrm>
            <a:off x="-11576" y="-49066"/>
            <a:ext cx="5720063"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0" name="Google Shape;790;p20"/>
          <p:cNvSpPr txBox="1"/>
          <p:nvPr/>
        </p:nvSpPr>
        <p:spPr>
          <a:xfrm>
            <a:off x="639175" y="77241"/>
            <a:ext cx="404630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lt1"/>
                </a:solidFill>
                <a:latin typeface="Franklin Gothic Medium Cond" panose="020B0606030402020204" pitchFamily="34" charset="0"/>
                <a:ea typeface="Libre Franklin Medium"/>
                <a:cs typeface="Libre Franklin Medium"/>
                <a:sym typeface="Libre Franklin Medium"/>
              </a:rPr>
              <a:t>TUGAS KOSEKA</a:t>
            </a:r>
            <a:endParaRPr dirty="0">
              <a:latin typeface="Franklin Gothic Medium Cond" panose="020B0606030402020204" pitchFamily="34" charset="0"/>
            </a:endParaRPr>
          </a:p>
        </p:txBody>
      </p:sp>
      <p:sp>
        <p:nvSpPr>
          <p:cNvPr id="791" name="Google Shape;791;p20"/>
          <p:cNvSpPr/>
          <p:nvPr/>
        </p:nvSpPr>
        <p:spPr>
          <a:xfrm>
            <a:off x="291934" y="1849944"/>
            <a:ext cx="11608132" cy="4530491"/>
          </a:xfrm>
          <a:prstGeom prst="roundRect">
            <a:avLst>
              <a:gd name="adj" fmla="val 3606"/>
            </a:avLst>
          </a:prstGeom>
          <a:solidFill>
            <a:srgbClr val="E5F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2" name="Google Shape;792;p20"/>
          <p:cNvSpPr/>
          <p:nvPr/>
        </p:nvSpPr>
        <p:spPr>
          <a:xfrm>
            <a:off x="291933" y="1640472"/>
            <a:ext cx="11608131" cy="539618"/>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93" name="Google Shape;793;p20"/>
          <p:cNvGrpSpPr/>
          <p:nvPr/>
        </p:nvGrpSpPr>
        <p:grpSpPr>
          <a:xfrm>
            <a:off x="495775" y="1747341"/>
            <a:ext cx="1268082" cy="286800"/>
            <a:chOff x="495775" y="1222436"/>
            <a:chExt cx="1268082" cy="286800"/>
          </a:xfrm>
        </p:grpSpPr>
        <p:sp>
          <p:nvSpPr>
            <p:cNvPr id="794" name="Google Shape;794;p20"/>
            <p:cNvSpPr/>
            <p:nvPr/>
          </p:nvSpPr>
          <p:spPr>
            <a:xfrm>
              <a:off x="495775"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5" name="Google Shape;795;p20"/>
            <p:cNvSpPr/>
            <p:nvPr/>
          </p:nvSpPr>
          <p:spPr>
            <a:xfrm>
              <a:off x="986416"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6" name="Google Shape;796;p20"/>
            <p:cNvSpPr/>
            <p:nvPr/>
          </p:nvSpPr>
          <p:spPr>
            <a:xfrm>
              <a:off x="1477057"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797" name="Google Shape;797;p20"/>
          <p:cNvSpPr txBox="1"/>
          <p:nvPr/>
        </p:nvSpPr>
        <p:spPr>
          <a:xfrm>
            <a:off x="923922" y="2326039"/>
            <a:ext cx="10339823" cy="389439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15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Mematuhi semua klausul yang tertera dalam kontrak kerja bagi Koseka, khususnya bagi Koseka non organik;</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rgbClr val="000000"/>
              </a:buClr>
              <a:buSzPts val="1800"/>
              <a:buFont typeface="Calibri"/>
              <a:buAutoNum type="arabicPeriod"/>
            </a:pPr>
            <a:r>
              <a:rPr lang="en-US" sz="1800">
                <a:solidFill>
                  <a:srgbClr val="000000"/>
                </a:solidFill>
                <a:latin typeface="Calibri"/>
                <a:ea typeface="Calibri"/>
                <a:cs typeface="Calibri"/>
                <a:sym typeface="Calibri"/>
              </a:rPr>
              <a:t>Mengikuti pelatihan Pendataan Awal Regsosek;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Membantu BPS Kabupaten/Kota dalam rekrutmen PML dan PPL sesuai dengan kriteria dan alokasi yang ditentukan;</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Menerima dokumen dan perlengkapan pendataan (buku pedoman, REGSOSEK22-VK1 dan/atau REGSOSEK22-VK2, REGSOSEK22-PSLS, REGSOSEK22-K, dan Peta WS), tanda pengenal, dan surat tugas dari BPS Kabupaten/kota dan mendistribusikannya kepada PML dibawahnya;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Membantu BPS Kabupaten/Kota dalam melakukan identifikasi Ketua/Pengurus SLS;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rgbClr val="000000"/>
              </a:buClr>
              <a:buSzPts val="1800"/>
              <a:buFont typeface="Calibri"/>
              <a:buAutoNum type="arabicPeriod"/>
            </a:pPr>
            <a:r>
              <a:rPr lang="en-US" sz="1800">
                <a:solidFill>
                  <a:srgbClr val="000000"/>
                </a:solidFill>
                <a:latin typeface="Calibri"/>
                <a:ea typeface="Calibri"/>
                <a:cs typeface="Calibri"/>
                <a:sym typeface="Calibri"/>
              </a:rPr>
              <a:t>Membantu BPS Kabupaten/Kota mengalokasikan wilayah kerja PML dan PPL;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Melakukan koordinasi dengan Camat setempat untuk menginformasikan adanya kegiatan Pendataan Awal Regsosek;</a:t>
            </a:r>
            <a:endParaRPr sz="1800">
              <a:solidFill>
                <a:schemeClr val="dk1"/>
              </a:solidFill>
              <a:latin typeface="Arial"/>
              <a:ea typeface="Arial"/>
              <a:cs typeface="Arial"/>
              <a:sym typeface="Arial"/>
            </a:endParaRPr>
          </a:p>
        </p:txBody>
      </p:sp>
      <p:sp>
        <p:nvSpPr>
          <p:cNvPr id="798" name="Google Shape;798;p20"/>
          <p:cNvSpPr/>
          <p:nvPr/>
        </p:nvSpPr>
        <p:spPr>
          <a:xfrm>
            <a:off x="0" y="1104900"/>
            <a:ext cx="12192000" cy="317442"/>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9" name="Google Shape;799;p20"/>
          <p:cNvSpPr txBox="1"/>
          <p:nvPr/>
        </p:nvSpPr>
        <p:spPr>
          <a:xfrm>
            <a:off x="2492706" y="975116"/>
            <a:ext cx="720658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URAIAN TUGAS KOORDINATOR SENSUS KECAMATAN</a:t>
            </a:r>
            <a:endParaRPr/>
          </a:p>
        </p:txBody>
      </p:sp>
      <p:sp>
        <p:nvSpPr>
          <p:cNvPr id="800" name="Google Shape;800;p20"/>
          <p:cNvSpPr txBox="1"/>
          <p:nvPr/>
        </p:nvSpPr>
        <p:spPr>
          <a:xfrm>
            <a:off x="3628799" y="365760"/>
            <a:ext cx="4427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EAA824"/>
                </a:solidFill>
                <a:latin typeface="Calibri"/>
                <a:ea typeface="Calibri"/>
                <a:cs typeface="Calibri"/>
                <a:sym typeface="Calibri"/>
              </a:rPr>
              <a:t>[1]</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21"/>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7" name="Google Shape;807;p21"/>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8" name="Google Shape;808;p21"/>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809" name="Google Shape;809;p21"/>
          <p:cNvSpPr txBox="1"/>
          <p:nvPr/>
        </p:nvSpPr>
        <p:spPr>
          <a:xfrm>
            <a:off x="7604568"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lihat buku pedoman halaman 10-11</a:t>
            </a:r>
            <a:endParaRPr/>
          </a:p>
        </p:txBody>
      </p:sp>
      <p:sp>
        <p:nvSpPr>
          <p:cNvPr id="810" name="Google Shape;810;p21"/>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1" name="Google Shape;811;p21"/>
          <p:cNvSpPr/>
          <p:nvPr/>
        </p:nvSpPr>
        <p:spPr>
          <a:xfrm>
            <a:off x="-11576" y="-49066"/>
            <a:ext cx="5720063"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3" name="Google Shape;813;p21"/>
          <p:cNvSpPr/>
          <p:nvPr/>
        </p:nvSpPr>
        <p:spPr>
          <a:xfrm>
            <a:off x="291934" y="1849944"/>
            <a:ext cx="11608132" cy="4496982"/>
          </a:xfrm>
          <a:prstGeom prst="roundRect">
            <a:avLst>
              <a:gd name="adj" fmla="val 3606"/>
            </a:avLst>
          </a:prstGeom>
          <a:solidFill>
            <a:srgbClr val="E5F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4" name="Google Shape;814;p21"/>
          <p:cNvSpPr/>
          <p:nvPr/>
        </p:nvSpPr>
        <p:spPr>
          <a:xfrm>
            <a:off x="291933" y="1640472"/>
            <a:ext cx="11608131" cy="539618"/>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15" name="Google Shape;815;p21"/>
          <p:cNvGrpSpPr/>
          <p:nvPr/>
        </p:nvGrpSpPr>
        <p:grpSpPr>
          <a:xfrm>
            <a:off x="495775" y="1747341"/>
            <a:ext cx="1268082" cy="286800"/>
            <a:chOff x="495775" y="1222436"/>
            <a:chExt cx="1268082" cy="286800"/>
          </a:xfrm>
        </p:grpSpPr>
        <p:sp>
          <p:nvSpPr>
            <p:cNvPr id="816" name="Google Shape;816;p21"/>
            <p:cNvSpPr/>
            <p:nvPr/>
          </p:nvSpPr>
          <p:spPr>
            <a:xfrm>
              <a:off x="495775"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7" name="Google Shape;817;p21"/>
            <p:cNvSpPr/>
            <p:nvPr/>
          </p:nvSpPr>
          <p:spPr>
            <a:xfrm>
              <a:off x="986416"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8" name="Google Shape;818;p21"/>
            <p:cNvSpPr/>
            <p:nvPr/>
          </p:nvSpPr>
          <p:spPr>
            <a:xfrm>
              <a:off x="1477057"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819" name="Google Shape;819;p21"/>
          <p:cNvSpPr txBox="1"/>
          <p:nvPr/>
        </p:nvSpPr>
        <p:spPr>
          <a:xfrm>
            <a:off x="718702" y="2377351"/>
            <a:ext cx="10845225" cy="355481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15000"/>
              </a:lnSpc>
              <a:spcBef>
                <a:spcPts val="0"/>
              </a:spcBef>
              <a:spcAft>
                <a:spcPts val="0"/>
              </a:spcAft>
              <a:buClr>
                <a:schemeClr val="dk1"/>
              </a:buClr>
              <a:buSzPts val="1800"/>
              <a:buFont typeface="Calibri"/>
              <a:buAutoNum type="arabicPeriod" startAt="8"/>
            </a:pPr>
            <a:r>
              <a:rPr lang="en-US" sz="1800">
                <a:solidFill>
                  <a:schemeClr val="dk1"/>
                </a:solidFill>
                <a:latin typeface="Calibri"/>
                <a:ea typeface="Calibri"/>
                <a:cs typeface="Calibri"/>
                <a:sym typeface="Calibri"/>
              </a:rPr>
              <a:t>Memberikan kode SLS/Non SLS kepada PPL jika terdapat perubahan SLS;</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rgbClr val="000000"/>
              </a:buClr>
              <a:buSzPts val="1800"/>
              <a:buFont typeface="Calibri"/>
              <a:buAutoNum type="arabicPeriod" startAt="8"/>
            </a:pPr>
            <a:r>
              <a:rPr lang="en-US" sz="1800">
                <a:solidFill>
                  <a:srgbClr val="000000"/>
                </a:solidFill>
                <a:latin typeface="Calibri"/>
                <a:ea typeface="Calibri"/>
                <a:cs typeface="Calibri"/>
                <a:sym typeface="Calibri"/>
              </a:rPr>
              <a:t>Membantu PML dan PPL memecahkan masalah yang ditemui di lapangan;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8"/>
            </a:pPr>
            <a:r>
              <a:rPr lang="en-US" sz="1800">
                <a:solidFill>
                  <a:schemeClr val="dk1"/>
                </a:solidFill>
                <a:latin typeface="Calibri"/>
                <a:ea typeface="Calibri"/>
                <a:cs typeface="Calibri"/>
                <a:sym typeface="Calibri"/>
              </a:rPr>
              <a:t>Menerima laporan perubahan SLS dari PPL dan memberikan kode SLS pada SLS baru yang ditemukan di lapangan;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rgbClr val="000000"/>
              </a:buClr>
              <a:buSzPts val="1800"/>
              <a:buFont typeface="Calibri"/>
              <a:buAutoNum type="arabicPeriod" startAt="8"/>
            </a:pPr>
            <a:r>
              <a:rPr lang="en-US" sz="1800">
                <a:solidFill>
                  <a:srgbClr val="000000"/>
                </a:solidFill>
                <a:latin typeface="Calibri"/>
                <a:ea typeface="Calibri"/>
                <a:cs typeface="Calibri"/>
                <a:sym typeface="Calibri"/>
              </a:rPr>
              <a:t>Mengumpulkan kembali semua hasil pencacahan, memeriksa kelengkapan dokumen dan isiannya, serta menyampaikan ke BPS Kabupaten/Kota. Koseka juga bertanggung jawab mengumpulkan semua sisa dokumen dan perlengkapan pendataan;</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rgbClr val="000000"/>
              </a:buClr>
              <a:buSzPts val="1800"/>
              <a:buFont typeface="Calibri"/>
              <a:buAutoNum type="arabicPeriod" startAt="8"/>
            </a:pPr>
            <a:r>
              <a:rPr lang="en-US" sz="1800">
                <a:solidFill>
                  <a:srgbClr val="000000"/>
                </a:solidFill>
                <a:latin typeface="Calibri"/>
                <a:ea typeface="Calibri"/>
                <a:cs typeface="Calibri"/>
                <a:sym typeface="Calibri"/>
              </a:rPr>
              <a:t>Membuat laporan </a:t>
            </a:r>
            <a:r>
              <a:rPr lang="en-US" sz="1800">
                <a:solidFill>
                  <a:schemeClr val="dk1"/>
                </a:solidFill>
                <a:latin typeface="Calibri"/>
                <a:ea typeface="Calibri"/>
                <a:cs typeface="Calibri"/>
                <a:sym typeface="Calibri"/>
              </a:rPr>
              <a:t>akhir </a:t>
            </a:r>
            <a:r>
              <a:rPr lang="en-US" sz="1800">
                <a:solidFill>
                  <a:srgbClr val="000000"/>
                </a:solidFill>
                <a:latin typeface="Calibri"/>
                <a:ea typeface="Calibri"/>
                <a:cs typeface="Calibri"/>
                <a:sym typeface="Calibri"/>
              </a:rPr>
              <a:t>pelaksanaan lapangan;</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8"/>
            </a:pPr>
            <a:r>
              <a:rPr lang="en-US" sz="1800">
                <a:solidFill>
                  <a:schemeClr val="dk1"/>
                </a:solidFill>
                <a:latin typeface="Calibri"/>
                <a:ea typeface="Calibri"/>
                <a:cs typeface="Calibri"/>
                <a:sym typeface="Calibri"/>
              </a:rPr>
              <a:t>Melakukan tugas yang diperintahkan oleh Pimpinan BPS Kabupaten/Kota, serta petunjuk dalam buku pedoman;</a:t>
            </a:r>
            <a:endParaRPr sz="1800">
              <a:solidFill>
                <a:schemeClr val="dk1"/>
              </a:solidFill>
              <a:latin typeface="Arial"/>
              <a:ea typeface="Arial"/>
              <a:cs typeface="Arial"/>
              <a:sym typeface="Arial"/>
            </a:endParaRPr>
          </a:p>
          <a:p>
            <a:pPr marL="342900" marR="0" lvl="0" indent="-342900" algn="l" rtl="0">
              <a:spcBef>
                <a:spcPts val="0"/>
              </a:spcBef>
              <a:spcAft>
                <a:spcPts val="0"/>
              </a:spcAft>
              <a:buClr>
                <a:srgbClr val="000000"/>
              </a:buClr>
              <a:buSzPts val="1800"/>
              <a:buFont typeface="Calibri"/>
              <a:buAutoNum type="arabicPeriod" startAt="8"/>
            </a:pPr>
            <a:r>
              <a:rPr lang="en-US" sz="1800">
                <a:solidFill>
                  <a:srgbClr val="000000"/>
                </a:solidFill>
                <a:latin typeface="Calibri"/>
                <a:ea typeface="Calibri"/>
                <a:cs typeface="Calibri"/>
                <a:sym typeface="Calibri"/>
              </a:rPr>
              <a:t>Melakukan kunjungan ulang kepada beberapa keluarga yang telah didata oleh PPL</a:t>
            </a:r>
            <a:endParaRPr sz="1800" u="none" strike="noStrike">
              <a:solidFill>
                <a:schemeClr val="dk1"/>
              </a:solidFill>
              <a:latin typeface="Calibri"/>
              <a:ea typeface="Calibri"/>
              <a:cs typeface="Calibri"/>
              <a:sym typeface="Calibri"/>
            </a:endParaRPr>
          </a:p>
        </p:txBody>
      </p:sp>
      <p:sp>
        <p:nvSpPr>
          <p:cNvPr id="820" name="Google Shape;820;p21"/>
          <p:cNvSpPr/>
          <p:nvPr/>
        </p:nvSpPr>
        <p:spPr>
          <a:xfrm>
            <a:off x="0" y="1104900"/>
            <a:ext cx="12192000" cy="317442"/>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1" name="Google Shape;821;p21"/>
          <p:cNvSpPr txBox="1"/>
          <p:nvPr/>
        </p:nvSpPr>
        <p:spPr>
          <a:xfrm>
            <a:off x="2492706" y="975116"/>
            <a:ext cx="720658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URAIAN TUGAS KOORDINATOR SENSUS KECAMATAN</a:t>
            </a:r>
            <a:endParaRPr/>
          </a:p>
        </p:txBody>
      </p:sp>
      <p:sp>
        <p:nvSpPr>
          <p:cNvPr id="3" name="Google Shape;790;p20">
            <a:extLst>
              <a:ext uri="{FF2B5EF4-FFF2-40B4-BE49-F238E27FC236}">
                <a16:creationId xmlns:a16="http://schemas.microsoft.com/office/drawing/2014/main" id="{E61F8C7F-B4C7-9E3A-A5A8-89E5CDDB99ED}"/>
              </a:ext>
            </a:extLst>
          </p:cNvPr>
          <p:cNvSpPr txBox="1"/>
          <p:nvPr/>
        </p:nvSpPr>
        <p:spPr>
          <a:xfrm>
            <a:off x="639175" y="77241"/>
            <a:ext cx="404630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lt1"/>
                </a:solidFill>
                <a:latin typeface="Franklin Gothic Medium Cond" panose="020B0606030402020204" pitchFamily="34" charset="0"/>
                <a:ea typeface="Libre Franklin Medium"/>
                <a:cs typeface="Libre Franklin Medium"/>
                <a:sym typeface="Libre Franklin Medium"/>
              </a:rPr>
              <a:t>TUGAS KOSEKA</a:t>
            </a:r>
            <a:endParaRPr dirty="0">
              <a:latin typeface="Franklin Gothic Medium Cond" panose="020B0606030402020204" pitchFamily="34" charset="0"/>
            </a:endParaRPr>
          </a:p>
        </p:txBody>
      </p:sp>
      <p:sp>
        <p:nvSpPr>
          <p:cNvPr id="5" name="Google Shape;800;p20">
            <a:extLst>
              <a:ext uri="{FF2B5EF4-FFF2-40B4-BE49-F238E27FC236}">
                <a16:creationId xmlns:a16="http://schemas.microsoft.com/office/drawing/2014/main" id="{7FA56D60-6C17-472E-47C2-D69480EFD2C3}"/>
              </a:ext>
            </a:extLst>
          </p:cNvPr>
          <p:cNvSpPr txBox="1"/>
          <p:nvPr/>
        </p:nvSpPr>
        <p:spPr>
          <a:xfrm>
            <a:off x="3628799" y="365760"/>
            <a:ext cx="4427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EAA824"/>
                </a:solidFill>
                <a:latin typeface="Calibri"/>
                <a:ea typeface="Calibri"/>
                <a:cs typeface="Calibri"/>
                <a:sym typeface="Calibri"/>
              </a:rPr>
              <a:t>[2]</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22"/>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8" name="Google Shape;828;p22"/>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9" name="Google Shape;829;p22"/>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830" name="Google Shape;830;p22"/>
          <p:cNvSpPr txBox="1"/>
          <p:nvPr/>
        </p:nvSpPr>
        <p:spPr>
          <a:xfrm>
            <a:off x="7604568"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lihat buku pedoman halaman 10-11</a:t>
            </a:r>
            <a:endParaRPr/>
          </a:p>
        </p:txBody>
      </p:sp>
      <p:sp>
        <p:nvSpPr>
          <p:cNvPr id="831" name="Google Shape;831;p22"/>
          <p:cNvSpPr/>
          <p:nvPr/>
        </p:nvSpPr>
        <p:spPr>
          <a:xfrm>
            <a:off x="-11575" y="6526384"/>
            <a:ext cx="10347066" cy="331616"/>
          </a:xfrm>
          <a:prstGeom prst="rect">
            <a:avLst/>
          </a:prstGeom>
          <a:solidFill>
            <a:srgbClr val="0C7B9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2" name="Google Shape;832;p22"/>
          <p:cNvSpPr/>
          <p:nvPr/>
        </p:nvSpPr>
        <p:spPr>
          <a:xfrm>
            <a:off x="-11576" y="-49066"/>
            <a:ext cx="5720063"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4" name="Google Shape;834;p22"/>
          <p:cNvSpPr/>
          <p:nvPr/>
        </p:nvSpPr>
        <p:spPr>
          <a:xfrm>
            <a:off x="291864" y="1723038"/>
            <a:ext cx="11608200" cy="4310400"/>
          </a:xfrm>
          <a:prstGeom prst="roundRect">
            <a:avLst>
              <a:gd name="adj" fmla="val 3606"/>
            </a:avLst>
          </a:prstGeom>
          <a:solidFill>
            <a:srgbClr val="E5F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5" name="Google Shape;835;p22"/>
          <p:cNvSpPr/>
          <p:nvPr/>
        </p:nvSpPr>
        <p:spPr>
          <a:xfrm>
            <a:off x="291933" y="1640472"/>
            <a:ext cx="11608131" cy="539618"/>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36" name="Google Shape;836;p22"/>
          <p:cNvGrpSpPr/>
          <p:nvPr/>
        </p:nvGrpSpPr>
        <p:grpSpPr>
          <a:xfrm>
            <a:off x="495775" y="1747341"/>
            <a:ext cx="1268082" cy="286800"/>
            <a:chOff x="495775" y="1222436"/>
            <a:chExt cx="1268082" cy="286800"/>
          </a:xfrm>
        </p:grpSpPr>
        <p:sp>
          <p:nvSpPr>
            <p:cNvPr id="837" name="Google Shape;837;p22"/>
            <p:cNvSpPr/>
            <p:nvPr/>
          </p:nvSpPr>
          <p:spPr>
            <a:xfrm>
              <a:off x="495775"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8" name="Google Shape;838;p22"/>
            <p:cNvSpPr/>
            <p:nvPr/>
          </p:nvSpPr>
          <p:spPr>
            <a:xfrm>
              <a:off x="986416"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9" name="Google Shape;839;p22"/>
            <p:cNvSpPr/>
            <p:nvPr/>
          </p:nvSpPr>
          <p:spPr>
            <a:xfrm>
              <a:off x="1477057"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840" name="Google Shape;840;p22"/>
          <p:cNvSpPr/>
          <p:nvPr/>
        </p:nvSpPr>
        <p:spPr>
          <a:xfrm>
            <a:off x="0" y="1104900"/>
            <a:ext cx="12192000" cy="317442"/>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1" name="Google Shape;841;p22"/>
          <p:cNvSpPr txBox="1"/>
          <p:nvPr/>
        </p:nvSpPr>
        <p:spPr>
          <a:xfrm>
            <a:off x="2492706" y="975116"/>
            <a:ext cx="720658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URAIAN TUGAS KOORDINATOR SENSUS KECAMATAN</a:t>
            </a:r>
            <a:endParaRPr/>
          </a:p>
        </p:txBody>
      </p:sp>
      <p:sp>
        <p:nvSpPr>
          <p:cNvPr id="842" name="Google Shape;842;p22"/>
          <p:cNvSpPr txBox="1"/>
          <p:nvPr/>
        </p:nvSpPr>
        <p:spPr>
          <a:xfrm>
            <a:off x="718702" y="2377351"/>
            <a:ext cx="10845225" cy="347172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15000"/>
              </a:lnSpc>
              <a:spcBef>
                <a:spcPts val="0"/>
              </a:spcBef>
              <a:spcAft>
                <a:spcPts val="0"/>
              </a:spcAft>
              <a:buClr>
                <a:schemeClr val="dk1"/>
              </a:buClr>
              <a:buSzPts val="1800"/>
              <a:buFont typeface="Calibri"/>
              <a:buAutoNum type="arabicPeriod" startAt="15"/>
            </a:pPr>
            <a:r>
              <a:rPr lang="en-US" sz="1800">
                <a:solidFill>
                  <a:schemeClr val="dk1"/>
                </a:solidFill>
                <a:latin typeface="Calibri"/>
                <a:ea typeface="Calibri"/>
                <a:cs typeface="Calibri"/>
                <a:sym typeface="Calibri"/>
              </a:rPr>
              <a:t>Berkoordinasi dengan Petugas MK untuk mempersiapkan instrumen pendukung keperluan MK, khususnya terkait informasi sampel MK;</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15"/>
            </a:pPr>
            <a:r>
              <a:rPr lang="en-US" sz="1800">
                <a:solidFill>
                  <a:schemeClr val="dk1"/>
                </a:solidFill>
                <a:latin typeface="Calibri"/>
                <a:ea typeface="Calibri"/>
                <a:cs typeface="Calibri"/>
                <a:sym typeface="Calibri"/>
              </a:rPr>
              <a:t>Memastikan PML dan PPL melaksanakan instruksi BPS Kabupaten/Kota terkait Tindak Lanjut Hasil temuan Petugas MK;</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15"/>
            </a:pPr>
            <a:r>
              <a:rPr lang="en-US" sz="1800">
                <a:solidFill>
                  <a:schemeClr val="dk1"/>
                </a:solidFill>
                <a:latin typeface="Calibri"/>
                <a:ea typeface="Calibri"/>
                <a:cs typeface="Calibri"/>
                <a:sym typeface="Calibri"/>
              </a:rPr>
              <a:t>Bersama PML dan PPL memperbaiki dan mencegah terulangnya kesalahan yang ditemukan oleh Petugas MK;</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15"/>
            </a:pPr>
            <a:r>
              <a:rPr lang="en-US" sz="1800">
                <a:solidFill>
                  <a:schemeClr val="dk1"/>
                </a:solidFill>
                <a:latin typeface="Calibri"/>
                <a:ea typeface="Calibri"/>
                <a:cs typeface="Calibri"/>
                <a:sym typeface="Calibri"/>
              </a:rPr>
              <a:t>Melaporkan Hasil pelaksanaan Instruksi Tindak Lanjut temuan MK sesuai ketentuan yang ditetapkan;</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15"/>
            </a:pPr>
            <a:r>
              <a:rPr lang="en-US" sz="1800">
                <a:solidFill>
                  <a:schemeClr val="dk1"/>
                </a:solidFill>
                <a:latin typeface="Calibri"/>
                <a:ea typeface="Calibri"/>
                <a:cs typeface="Calibri"/>
                <a:sym typeface="Calibri"/>
              </a:rPr>
              <a:t>Menggantikan peran jika petugas pendataan (PML/PPL) berhenti di tengah pelaksanaan hingga menemukan pengganti</a:t>
            </a: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Calibri"/>
              <a:buAutoNum type="arabicPeriod" startAt="15"/>
            </a:pPr>
            <a:r>
              <a:rPr lang="en-US" sz="1800">
                <a:solidFill>
                  <a:schemeClr val="dk1"/>
                </a:solidFill>
                <a:latin typeface="Calibri"/>
                <a:ea typeface="Calibri"/>
                <a:cs typeface="Calibri"/>
                <a:sym typeface="Calibri"/>
              </a:rPr>
              <a:t>Melakukan entri rekap VK1 dan VK2 (status perubahan, jumlah keluarga hasil verifikasi, jumlah keluarga sangat miskin, jumlah keluarga miskin dan jumlah keluarga tidak miskin) melalui aplikasi entry rekap VK sebagai input data di dashboard.</a:t>
            </a:r>
            <a:endParaRPr sz="1800" u="none" strike="noStrike">
              <a:solidFill>
                <a:schemeClr val="dk1"/>
              </a:solidFill>
              <a:latin typeface="Calibri"/>
              <a:ea typeface="Calibri"/>
              <a:cs typeface="Calibri"/>
              <a:sym typeface="Calibri"/>
            </a:endParaRPr>
          </a:p>
        </p:txBody>
      </p:sp>
      <p:sp>
        <p:nvSpPr>
          <p:cNvPr id="3" name="Google Shape;790;p20">
            <a:extLst>
              <a:ext uri="{FF2B5EF4-FFF2-40B4-BE49-F238E27FC236}">
                <a16:creationId xmlns:a16="http://schemas.microsoft.com/office/drawing/2014/main" id="{C0C501F0-4352-CEF0-9990-7B2C092CDFE2}"/>
              </a:ext>
            </a:extLst>
          </p:cNvPr>
          <p:cNvSpPr txBox="1"/>
          <p:nvPr/>
        </p:nvSpPr>
        <p:spPr>
          <a:xfrm>
            <a:off x="639175" y="77241"/>
            <a:ext cx="404630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lt1"/>
                </a:solidFill>
                <a:latin typeface="Franklin Gothic Medium Cond" panose="020B0606030402020204" pitchFamily="34" charset="0"/>
                <a:ea typeface="Libre Franklin Medium"/>
                <a:cs typeface="Libre Franklin Medium"/>
                <a:sym typeface="Libre Franklin Medium"/>
              </a:rPr>
              <a:t>TUGAS KOSEKA</a:t>
            </a:r>
            <a:endParaRPr dirty="0">
              <a:latin typeface="Franklin Gothic Medium Cond" panose="020B0606030402020204" pitchFamily="34" charset="0"/>
            </a:endParaRPr>
          </a:p>
        </p:txBody>
      </p:sp>
      <p:sp>
        <p:nvSpPr>
          <p:cNvPr id="5" name="Google Shape;800;p20">
            <a:extLst>
              <a:ext uri="{FF2B5EF4-FFF2-40B4-BE49-F238E27FC236}">
                <a16:creationId xmlns:a16="http://schemas.microsoft.com/office/drawing/2014/main" id="{1030CA70-B426-425F-5980-1FD76265E2DD}"/>
              </a:ext>
            </a:extLst>
          </p:cNvPr>
          <p:cNvSpPr txBox="1"/>
          <p:nvPr/>
        </p:nvSpPr>
        <p:spPr>
          <a:xfrm>
            <a:off x="3628799" y="365760"/>
            <a:ext cx="4427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EAA824"/>
                </a:solidFill>
                <a:latin typeface="Calibri"/>
                <a:ea typeface="Calibri"/>
                <a:cs typeface="Calibri"/>
                <a:sym typeface="Calibri"/>
              </a:rPr>
              <a:t>[3]</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23"/>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9" name="Google Shape;849;p23"/>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0" name="Google Shape;850;p23"/>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851" name="Google Shape;851;p23"/>
          <p:cNvSpPr txBox="1"/>
          <p:nvPr/>
        </p:nvSpPr>
        <p:spPr>
          <a:xfrm>
            <a:off x="7604568"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lihat buku pedoman halaman 11-12</a:t>
            </a:r>
            <a:endParaRPr/>
          </a:p>
        </p:txBody>
      </p:sp>
      <p:sp>
        <p:nvSpPr>
          <p:cNvPr id="852" name="Google Shape;852;p23"/>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3" name="Google Shape;853;p23"/>
          <p:cNvSpPr/>
          <p:nvPr/>
        </p:nvSpPr>
        <p:spPr>
          <a:xfrm>
            <a:off x="-11576" y="-49066"/>
            <a:ext cx="5720063"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4" name="Google Shape;854;p23"/>
          <p:cNvSpPr txBox="1"/>
          <p:nvPr/>
        </p:nvSpPr>
        <p:spPr>
          <a:xfrm>
            <a:off x="1311835" y="77241"/>
            <a:ext cx="308898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lt1"/>
                </a:solidFill>
                <a:latin typeface="Franklin Gothic Medium Cond" panose="020B0606030402020204" pitchFamily="34" charset="0"/>
                <a:ea typeface="Libre Franklin Medium"/>
                <a:cs typeface="Libre Franklin Medium"/>
                <a:sym typeface="Libre Franklin Medium"/>
              </a:rPr>
              <a:t>TUGAS PML</a:t>
            </a:r>
            <a:endParaRPr dirty="0">
              <a:latin typeface="Franklin Gothic Medium Cond" panose="020B0606030402020204" pitchFamily="34" charset="0"/>
            </a:endParaRPr>
          </a:p>
        </p:txBody>
      </p:sp>
      <p:sp>
        <p:nvSpPr>
          <p:cNvPr id="855" name="Google Shape;855;p23"/>
          <p:cNvSpPr/>
          <p:nvPr/>
        </p:nvSpPr>
        <p:spPr>
          <a:xfrm>
            <a:off x="291934" y="1867889"/>
            <a:ext cx="11608132" cy="4566712"/>
          </a:xfrm>
          <a:prstGeom prst="roundRect">
            <a:avLst>
              <a:gd name="adj" fmla="val 3606"/>
            </a:avLst>
          </a:prstGeom>
          <a:solidFill>
            <a:srgbClr val="E5F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6" name="Google Shape;856;p23"/>
          <p:cNvSpPr/>
          <p:nvPr/>
        </p:nvSpPr>
        <p:spPr>
          <a:xfrm>
            <a:off x="291934" y="1658417"/>
            <a:ext cx="11608132" cy="539618"/>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57" name="Google Shape;857;p23"/>
          <p:cNvGrpSpPr/>
          <p:nvPr/>
        </p:nvGrpSpPr>
        <p:grpSpPr>
          <a:xfrm>
            <a:off x="495775" y="1765286"/>
            <a:ext cx="1268082" cy="286800"/>
            <a:chOff x="495775" y="1222436"/>
            <a:chExt cx="1268082" cy="286800"/>
          </a:xfrm>
        </p:grpSpPr>
        <p:sp>
          <p:nvSpPr>
            <p:cNvPr id="858" name="Google Shape;858;p23"/>
            <p:cNvSpPr/>
            <p:nvPr/>
          </p:nvSpPr>
          <p:spPr>
            <a:xfrm>
              <a:off x="495775"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9" name="Google Shape;859;p23"/>
            <p:cNvSpPr/>
            <p:nvPr/>
          </p:nvSpPr>
          <p:spPr>
            <a:xfrm>
              <a:off x="986416"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0" name="Google Shape;860;p23"/>
            <p:cNvSpPr/>
            <p:nvPr/>
          </p:nvSpPr>
          <p:spPr>
            <a:xfrm>
              <a:off x="1477057"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861" name="Google Shape;861;p23"/>
          <p:cNvSpPr txBox="1"/>
          <p:nvPr/>
        </p:nvSpPr>
        <p:spPr>
          <a:xfrm>
            <a:off x="517811" y="2306837"/>
            <a:ext cx="11125549" cy="389619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15000"/>
              </a:lnSpc>
              <a:spcBef>
                <a:spcPts val="0"/>
              </a:spcBef>
              <a:spcAft>
                <a:spcPts val="0"/>
              </a:spcAft>
              <a:buClr>
                <a:srgbClr val="000000"/>
              </a:buClr>
              <a:buSzPts val="1800"/>
              <a:buFont typeface="Calibri"/>
              <a:buAutoNum type="arabicPeriod"/>
            </a:pPr>
            <a:r>
              <a:rPr lang="en-US" sz="1800">
                <a:solidFill>
                  <a:srgbClr val="000000"/>
                </a:solidFill>
                <a:latin typeface="Calibri"/>
                <a:ea typeface="Calibri"/>
                <a:cs typeface="Calibri"/>
                <a:sym typeface="Calibri"/>
              </a:rPr>
              <a:t>Mematuhi semua klausul yang tertera dalam kontrak kerja;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Mengikuti pelatihan Pendataan Awal Regsosek;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rgbClr val="000000"/>
              </a:buClr>
              <a:buSzPts val="1800"/>
              <a:buFont typeface="Calibri"/>
              <a:buAutoNum type="arabicPeriod"/>
            </a:pPr>
            <a:r>
              <a:rPr lang="en-US" sz="1800">
                <a:solidFill>
                  <a:srgbClr val="000000"/>
                </a:solidFill>
                <a:latin typeface="Calibri"/>
                <a:ea typeface="Calibri"/>
                <a:cs typeface="Calibri"/>
                <a:sym typeface="Calibri"/>
              </a:rPr>
              <a:t>Menerima wilayah tugas yang telah ditetapkan oleh Koseka;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Menerima perlengkapan dokumen pendataan (buku pedoman, REGSOSEK22-VK1 dan/atau REGSOSEK22-VK2, REGSOSEK22-PSLS, REGSOSEK22-K, dan Peta WS</a:t>
            </a:r>
            <a:r>
              <a:rPr lang="en-US" sz="1800">
                <a:solidFill>
                  <a:schemeClr val="dk1"/>
                </a:solidFill>
                <a:latin typeface="Times New Roman"/>
                <a:ea typeface="Times New Roman"/>
                <a:cs typeface="Times New Roman"/>
                <a:sym typeface="Times New Roman"/>
              </a:rPr>
              <a:t>),</a:t>
            </a:r>
            <a:r>
              <a:rPr lang="en-US" sz="1800">
                <a:solidFill>
                  <a:schemeClr val="dk1"/>
                </a:solidFill>
                <a:latin typeface="Calibri"/>
                <a:ea typeface="Calibri"/>
                <a:cs typeface="Calibri"/>
                <a:sym typeface="Calibri"/>
              </a:rPr>
              <a:t> tanda pengenal, dan surat tugas dari Koseka dan mendistribusikannya kepada PPL dibawahnya;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Melakukan koordinasi bersama tim mengenai persiapan dengan agenda mengatur strategi dan menyusun jadwal kegiatan;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rgbClr val="000000"/>
              </a:buClr>
              <a:buSzPts val="1800"/>
              <a:buFont typeface="Calibri"/>
              <a:buAutoNum type="arabicPeriod"/>
            </a:pPr>
            <a:r>
              <a:rPr lang="en-US" sz="1800">
                <a:solidFill>
                  <a:srgbClr val="000000"/>
                </a:solidFill>
                <a:latin typeface="Calibri"/>
                <a:ea typeface="Calibri"/>
                <a:cs typeface="Calibri"/>
                <a:sym typeface="Calibri"/>
              </a:rPr>
              <a:t>Membagi beban tugas masing-masing PPL;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rgbClr val="000000"/>
              </a:buClr>
              <a:buSzPts val="1800"/>
              <a:buFont typeface="Calibri"/>
              <a:buAutoNum type="arabicPeriod"/>
            </a:pPr>
            <a:r>
              <a:rPr lang="en-US" sz="1800">
                <a:solidFill>
                  <a:srgbClr val="000000"/>
                </a:solidFill>
                <a:latin typeface="Calibri"/>
                <a:ea typeface="Calibri"/>
                <a:cs typeface="Calibri"/>
                <a:sym typeface="Calibri"/>
              </a:rPr>
              <a:t>Melakukan koordinasi dengan perangkat wilayah (Kepala Desa/Lurah atau Ketua /Pengurus SLS) setempat untuk menginformasikan adanya kegiatan Pendataan Awal Regsosek;  </a:t>
            </a:r>
            <a:endParaRPr sz="1800">
              <a:solidFill>
                <a:schemeClr val="dk1"/>
              </a:solidFill>
              <a:latin typeface="Arial"/>
              <a:ea typeface="Arial"/>
              <a:cs typeface="Arial"/>
              <a:sym typeface="Arial"/>
            </a:endParaRPr>
          </a:p>
          <a:p>
            <a:pPr marL="342900" marR="0" lvl="0" indent="-342900" algn="l" rtl="0">
              <a:spcBef>
                <a:spcPts val="0"/>
              </a:spcBef>
              <a:spcAft>
                <a:spcPts val="0"/>
              </a:spcAft>
              <a:buClr>
                <a:srgbClr val="000000"/>
              </a:buClr>
              <a:buSzPts val="1800"/>
              <a:buFont typeface="Calibri"/>
              <a:buAutoNum type="arabicPeriod"/>
            </a:pPr>
            <a:r>
              <a:rPr lang="en-US" sz="1800">
                <a:solidFill>
                  <a:srgbClr val="000000"/>
                </a:solidFill>
                <a:latin typeface="Calibri"/>
                <a:ea typeface="Calibri"/>
                <a:cs typeface="Calibri"/>
                <a:sym typeface="Calibri"/>
              </a:rPr>
              <a:t>Mendampingi dan mengevaluasi kinerja PPL selama pelaksanaan lapangan;</a:t>
            </a:r>
            <a:endParaRPr sz="1800">
              <a:solidFill>
                <a:schemeClr val="dk1"/>
              </a:solidFill>
              <a:latin typeface="Calibri"/>
              <a:ea typeface="Calibri"/>
              <a:cs typeface="Calibri"/>
              <a:sym typeface="Calibri"/>
            </a:endParaRPr>
          </a:p>
        </p:txBody>
      </p:sp>
      <p:sp>
        <p:nvSpPr>
          <p:cNvPr id="862" name="Google Shape;862;p23"/>
          <p:cNvSpPr/>
          <p:nvPr/>
        </p:nvSpPr>
        <p:spPr>
          <a:xfrm>
            <a:off x="0" y="1104900"/>
            <a:ext cx="12192000" cy="317442"/>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3" name="Google Shape;863;p23"/>
          <p:cNvSpPr txBox="1"/>
          <p:nvPr/>
        </p:nvSpPr>
        <p:spPr>
          <a:xfrm>
            <a:off x="2480368" y="975116"/>
            <a:ext cx="720043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URAIAN TUGAS PETUGAS PEMERIKSAAN LAPANGAN</a:t>
            </a:r>
            <a:endParaRPr/>
          </a:p>
        </p:txBody>
      </p:sp>
      <p:sp>
        <p:nvSpPr>
          <p:cNvPr id="864" name="Google Shape;864;p23"/>
          <p:cNvSpPr txBox="1"/>
          <p:nvPr/>
        </p:nvSpPr>
        <p:spPr>
          <a:xfrm>
            <a:off x="3561307" y="365760"/>
            <a:ext cx="4427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EAA824"/>
                </a:solidFill>
                <a:latin typeface="Calibri"/>
                <a:ea typeface="Calibri"/>
                <a:cs typeface="Calibri"/>
                <a:sym typeface="Calibri"/>
              </a:rPr>
              <a:t>[1]</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24"/>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0" name="Google Shape;870;p24"/>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1" name="Google Shape;871;p24"/>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872" name="Google Shape;872;p24"/>
          <p:cNvSpPr txBox="1"/>
          <p:nvPr/>
        </p:nvSpPr>
        <p:spPr>
          <a:xfrm>
            <a:off x="7604568"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lihat buku pedoman halaman 11-12</a:t>
            </a:r>
            <a:endParaRPr/>
          </a:p>
        </p:txBody>
      </p:sp>
      <p:sp>
        <p:nvSpPr>
          <p:cNvPr id="873" name="Google Shape;873;p24"/>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4" name="Google Shape;874;p24"/>
          <p:cNvSpPr/>
          <p:nvPr/>
        </p:nvSpPr>
        <p:spPr>
          <a:xfrm>
            <a:off x="-11576" y="-49066"/>
            <a:ext cx="5720063"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6" name="Google Shape;876;p24"/>
          <p:cNvSpPr/>
          <p:nvPr/>
        </p:nvSpPr>
        <p:spPr>
          <a:xfrm>
            <a:off x="291934" y="1867889"/>
            <a:ext cx="11608132" cy="4566712"/>
          </a:xfrm>
          <a:prstGeom prst="roundRect">
            <a:avLst>
              <a:gd name="adj" fmla="val 3606"/>
            </a:avLst>
          </a:prstGeom>
          <a:solidFill>
            <a:srgbClr val="E5F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7" name="Google Shape;877;p24"/>
          <p:cNvSpPr/>
          <p:nvPr/>
        </p:nvSpPr>
        <p:spPr>
          <a:xfrm>
            <a:off x="291934" y="1658417"/>
            <a:ext cx="11608132" cy="539618"/>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78" name="Google Shape;878;p24"/>
          <p:cNvGrpSpPr/>
          <p:nvPr/>
        </p:nvGrpSpPr>
        <p:grpSpPr>
          <a:xfrm>
            <a:off x="495775" y="1765286"/>
            <a:ext cx="1268082" cy="286800"/>
            <a:chOff x="495775" y="1222436"/>
            <a:chExt cx="1268082" cy="286800"/>
          </a:xfrm>
        </p:grpSpPr>
        <p:sp>
          <p:nvSpPr>
            <p:cNvPr id="879" name="Google Shape;879;p24"/>
            <p:cNvSpPr/>
            <p:nvPr/>
          </p:nvSpPr>
          <p:spPr>
            <a:xfrm>
              <a:off x="495775"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0" name="Google Shape;880;p24"/>
            <p:cNvSpPr/>
            <p:nvPr/>
          </p:nvSpPr>
          <p:spPr>
            <a:xfrm>
              <a:off x="986416"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1" name="Google Shape;881;p24"/>
            <p:cNvSpPr/>
            <p:nvPr/>
          </p:nvSpPr>
          <p:spPr>
            <a:xfrm>
              <a:off x="1477057"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882" name="Google Shape;882;p24"/>
          <p:cNvSpPr txBox="1"/>
          <p:nvPr/>
        </p:nvSpPr>
        <p:spPr>
          <a:xfrm>
            <a:off x="517811" y="2306837"/>
            <a:ext cx="11125549" cy="3887859"/>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15000"/>
              </a:lnSpc>
              <a:spcBef>
                <a:spcPts val="0"/>
              </a:spcBef>
              <a:spcAft>
                <a:spcPts val="0"/>
              </a:spcAft>
              <a:buClr>
                <a:schemeClr val="dk1"/>
              </a:buClr>
              <a:buSzPts val="1800"/>
              <a:buFont typeface="Calibri"/>
              <a:buAutoNum type="arabicPeriod" startAt="9"/>
            </a:pPr>
            <a:r>
              <a:rPr lang="en-US" sz="1800">
                <a:solidFill>
                  <a:schemeClr val="dk1"/>
                </a:solidFill>
                <a:latin typeface="Calibri"/>
                <a:ea typeface="Calibri"/>
                <a:cs typeface="Calibri"/>
                <a:sym typeface="Calibri"/>
              </a:rPr>
              <a:t>Membantu menyelesaikan masalah-masalah yang ditemui PPL dalam pelaksanaan lapangan dengan mengacu pada buku pedoman serta penegasan-penegasan;</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9"/>
            </a:pPr>
            <a:r>
              <a:rPr lang="en-US" sz="1800">
                <a:solidFill>
                  <a:schemeClr val="dk1"/>
                </a:solidFill>
                <a:latin typeface="Calibri"/>
                <a:ea typeface="Calibri"/>
                <a:cs typeface="Calibri"/>
                <a:sym typeface="Calibri"/>
              </a:rPr>
              <a:t>Memeriksa kembali dokumen REGSOSEK22-VK1 dan/atau REGSOSEK22-VK2 yang sudah diidentifikasi keberadaan keluarganya oleh PPL;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rgbClr val="000000"/>
              </a:buClr>
              <a:buSzPts val="1800"/>
              <a:buFont typeface="Calibri"/>
              <a:buAutoNum type="arabicPeriod" startAt="9"/>
            </a:pPr>
            <a:r>
              <a:rPr lang="en-US" sz="1800">
                <a:solidFill>
                  <a:srgbClr val="000000"/>
                </a:solidFill>
                <a:latin typeface="Calibri"/>
                <a:ea typeface="Calibri"/>
                <a:cs typeface="Calibri"/>
                <a:sym typeface="Calibri"/>
              </a:rPr>
              <a:t>Memeriksa kembali, memastikan kebenaran identitas, kelengkapan, konsistensi, dan kewajaran isian kuesioner pendataan keluarga yang sudah didata oleh PPL;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9"/>
            </a:pPr>
            <a:r>
              <a:rPr lang="en-US" sz="1800">
                <a:solidFill>
                  <a:schemeClr val="dk1"/>
                </a:solidFill>
                <a:latin typeface="Calibri"/>
                <a:ea typeface="Calibri"/>
                <a:cs typeface="Calibri"/>
                <a:sym typeface="Calibri"/>
              </a:rPr>
              <a:t>Memastikan bahwa Daftar Verifikasi Keluarga (REGSOSEK22-VK1 dan/atau REGSOSEK22-VK2) sudah disahkan oleh Ketua/Pengurus SLS dan PPL;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9"/>
            </a:pPr>
            <a:r>
              <a:rPr lang="en-US" sz="1800">
                <a:solidFill>
                  <a:schemeClr val="dk1"/>
                </a:solidFill>
                <a:latin typeface="Calibri"/>
                <a:ea typeface="Calibri"/>
                <a:cs typeface="Calibri"/>
                <a:sym typeface="Calibri"/>
              </a:rPr>
              <a:t>Menerima laporan perubahan wilayah SLS dari PPL dalam bentuk REGSOSEK22-PSLS, kemudian meneruskannya kepada Koseka;</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9"/>
            </a:pPr>
            <a:r>
              <a:rPr lang="en-US" sz="1800">
                <a:solidFill>
                  <a:schemeClr val="dk1"/>
                </a:solidFill>
                <a:latin typeface="Calibri"/>
                <a:ea typeface="Calibri"/>
                <a:cs typeface="Calibri"/>
                <a:sym typeface="Calibri"/>
              </a:rPr>
              <a:t>Membantu PPL mengatasi kendala pendataan di lapangan;</a:t>
            </a:r>
            <a:endParaRPr/>
          </a:p>
          <a:p>
            <a:pPr marL="342900" marR="0" lvl="0" indent="-342900" algn="just" rtl="0">
              <a:lnSpc>
                <a:spcPct val="115000"/>
              </a:lnSpc>
              <a:spcBef>
                <a:spcPts val="0"/>
              </a:spcBef>
              <a:spcAft>
                <a:spcPts val="0"/>
              </a:spcAft>
              <a:buClr>
                <a:schemeClr val="dk1"/>
              </a:buClr>
              <a:buSzPts val="1800"/>
              <a:buFont typeface="Calibri"/>
              <a:buAutoNum type="arabicPeriod" startAt="9"/>
            </a:pPr>
            <a:r>
              <a:rPr lang="en-US" sz="1800">
                <a:solidFill>
                  <a:schemeClr val="dk1"/>
                </a:solidFill>
                <a:latin typeface="Calibri"/>
                <a:ea typeface="Calibri"/>
                <a:cs typeface="Calibri"/>
                <a:sym typeface="Calibri"/>
              </a:rPr>
              <a:t>Melakukan koordinasi dengan Koseka jika PPL mengalami kendala dalam pendataan lapangan; </a:t>
            </a:r>
            <a:endParaRPr sz="1800">
              <a:solidFill>
                <a:schemeClr val="dk1"/>
              </a:solidFill>
              <a:latin typeface="Arial"/>
              <a:ea typeface="Arial"/>
              <a:cs typeface="Arial"/>
              <a:sym typeface="Arial"/>
            </a:endParaRPr>
          </a:p>
        </p:txBody>
      </p:sp>
      <p:sp>
        <p:nvSpPr>
          <p:cNvPr id="883" name="Google Shape;883;p24"/>
          <p:cNvSpPr/>
          <p:nvPr/>
        </p:nvSpPr>
        <p:spPr>
          <a:xfrm>
            <a:off x="0" y="1104900"/>
            <a:ext cx="12192000" cy="317442"/>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4" name="Google Shape;884;p24"/>
          <p:cNvSpPr txBox="1"/>
          <p:nvPr/>
        </p:nvSpPr>
        <p:spPr>
          <a:xfrm>
            <a:off x="2495783" y="925821"/>
            <a:ext cx="720043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URAIAN TUGAS PETUGAS PEMERIKSAAN LAPANGAN</a:t>
            </a:r>
            <a:endParaRPr/>
          </a:p>
        </p:txBody>
      </p:sp>
      <p:sp>
        <p:nvSpPr>
          <p:cNvPr id="3" name="Google Shape;854;p23">
            <a:extLst>
              <a:ext uri="{FF2B5EF4-FFF2-40B4-BE49-F238E27FC236}">
                <a16:creationId xmlns:a16="http://schemas.microsoft.com/office/drawing/2014/main" id="{B98DB2E6-7BE7-3342-CA42-B23FBDB4D028}"/>
              </a:ext>
            </a:extLst>
          </p:cNvPr>
          <p:cNvSpPr txBox="1"/>
          <p:nvPr/>
        </p:nvSpPr>
        <p:spPr>
          <a:xfrm>
            <a:off x="1311835" y="77241"/>
            <a:ext cx="308898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lt1"/>
                </a:solidFill>
                <a:latin typeface="Franklin Gothic Medium Cond" panose="020B0606030402020204" pitchFamily="34" charset="0"/>
                <a:ea typeface="Libre Franklin Medium"/>
                <a:cs typeface="Libre Franklin Medium"/>
                <a:sym typeface="Libre Franklin Medium"/>
              </a:rPr>
              <a:t>TUGAS PML</a:t>
            </a:r>
            <a:endParaRPr dirty="0">
              <a:latin typeface="Franklin Gothic Medium Cond" panose="020B0606030402020204" pitchFamily="34" charset="0"/>
            </a:endParaRPr>
          </a:p>
        </p:txBody>
      </p:sp>
      <p:sp>
        <p:nvSpPr>
          <p:cNvPr id="5" name="Google Shape;864;p23">
            <a:extLst>
              <a:ext uri="{FF2B5EF4-FFF2-40B4-BE49-F238E27FC236}">
                <a16:creationId xmlns:a16="http://schemas.microsoft.com/office/drawing/2014/main" id="{01D23906-9DB0-6E95-E20E-67DD2B2246A3}"/>
              </a:ext>
            </a:extLst>
          </p:cNvPr>
          <p:cNvSpPr txBox="1"/>
          <p:nvPr/>
        </p:nvSpPr>
        <p:spPr>
          <a:xfrm>
            <a:off x="3561307" y="365760"/>
            <a:ext cx="4427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EAA824"/>
                </a:solidFill>
                <a:latin typeface="Calibri"/>
                <a:ea typeface="Calibri"/>
                <a:cs typeface="Calibri"/>
                <a:sym typeface="Calibri"/>
              </a:rPr>
              <a:t>[2]</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25"/>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2" name="Google Shape;892;p25"/>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3" name="Google Shape;893;p25"/>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894" name="Google Shape;894;p25"/>
          <p:cNvSpPr txBox="1"/>
          <p:nvPr/>
        </p:nvSpPr>
        <p:spPr>
          <a:xfrm>
            <a:off x="7604568"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lihat buku pedoman halaman 11-12</a:t>
            </a:r>
            <a:endParaRPr/>
          </a:p>
        </p:txBody>
      </p:sp>
      <p:sp>
        <p:nvSpPr>
          <p:cNvPr id="895" name="Google Shape;895;p25"/>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6" name="Google Shape;896;p25"/>
          <p:cNvSpPr/>
          <p:nvPr/>
        </p:nvSpPr>
        <p:spPr>
          <a:xfrm>
            <a:off x="-11576" y="-49066"/>
            <a:ext cx="5720063"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8" name="Google Shape;898;p25"/>
          <p:cNvSpPr/>
          <p:nvPr/>
        </p:nvSpPr>
        <p:spPr>
          <a:xfrm>
            <a:off x="291934" y="1867889"/>
            <a:ext cx="11608132" cy="4566712"/>
          </a:xfrm>
          <a:prstGeom prst="roundRect">
            <a:avLst>
              <a:gd name="adj" fmla="val 3606"/>
            </a:avLst>
          </a:prstGeom>
          <a:solidFill>
            <a:srgbClr val="E5F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9" name="Google Shape;899;p25"/>
          <p:cNvSpPr/>
          <p:nvPr/>
        </p:nvSpPr>
        <p:spPr>
          <a:xfrm>
            <a:off x="291934" y="1658417"/>
            <a:ext cx="11608132" cy="539618"/>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00" name="Google Shape;900;p25"/>
          <p:cNvGrpSpPr/>
          <p:nvPr/>
        </p:nvGrpSpPr>
        <p:grpSpPr>
          <a:xfrm>
            <a:off x="495775" y="1765286"/>
            <a:ext cx="1268082" cy="286800"/>
            <a:chOff x="495775" y="1222436"/>
            <a:chExt cx="1268082" cy="286800"/>
          </a:xfrm>
        </p:grpSpPr>
        <p:sp>
          <p:nvSpPr>
            <p:cNvPr id="901" name="Google Shape;901;p25"/>
            <p:cNvSpPr/>
            <p:nvPr/>
          </p:nvSpPr>
          <p:spPr>
            <a:xfrm>
              <a:off x="495775"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2" name="Google Shape;902;p25"/>
            <p:cNvSpPr/>
            <p:nvPr/>
          </p:nvSpPr>
          <p:spPr>
            <a:xfrm>
              <a:off x="986416"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3" name="Google Shape;903;p25"/>
            <p:cNvSpPr/>
            <p:nvPr/>
          </p:nvSpPr>
          <p:spPr>
            <a:xfrm>
              <a:off x="1477057"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904" name="Google Shape;904;p25"/>
          <p:cNvSpPr txBox="1"/>
          <p:nvPr/>
        </p:nvSpPr>
        <p:spPr>
          <a:xfrm>
            <a:off x="822007" y="2444478"/>
            <a:ext cx="10547985" cy="327782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15000"/>
              </a:lnSpc>
              <a:spcBef>
                <a:spcPts val="0"/>
              </a:spcBef>
              <a:spcAft>
                <a:spcPts val="0"/>
              </a:spcAft>
              <a:buClr>
                <a:schemeClr val="dk1"/>
              </a:buClr>
              <a:buSzPts val="1800"/>
              <a:buFont typeface="Calibri"/>
              <a:buAutoNum type="arabicPeriod" startAt="16"/>
            </a:pPr>
            <a:r>
              <a:rPr lang="en-US" sz="1800">
                <a:solidFill>
                  <a:schemeClr val="dk1"/>
                </a:solidFill>
                <a:latin typeface="Calibri"/>
                <a:ea typeface="Calibri"/>
                <a:cs typeface="Calibri"/>
                <a:sym typeface="Calibri"/>
              </a:rPr>
              <a:t>Melakukan koordinasi dengan Kepala Desa/Lurah, Ketua /Pengurus SLS atau tokoh masyarakat setempat jika ada penduduk yang tidak diakui. Penduduk tersebut di tambahkan di Blok VB REGSOSEK22-VK1 dan didata dengan kuesioner REGSOSEK22-K.;</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16"/>
            </a:pPr>
            <a:r>
              <a:rPr lang="en-US" sz="1800">
                <a:solidFill>
                  <a:schemeClr val="dk1"/>
                </a:solidFill>
                <a:latin typeface="Calibri"/>
                <a:ea typeface="Calibri"/>
                <a:cs typeface="Calibri"/>
                <a:sym typeface="Calibri"/>
              </a:rPr>
              <a:t>Melakukan pemeriksaan dan melengkapi isian dokumen hasil pendataan PPL;</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16"/>
            </a:pPr>
            <a:r>
              <a:rPr lang="en-US" sz="1800">
                <a:solidFill>
                  <a:schemeClr val="dk1"/>
                </a:solidFill>
                <a:latin typeface="Calibri"/>
                <a:ea typeface="Calibri"/>
                <a:cs typeface="Calibri"/>
                <a:sym typeface="Calibri"/>
              </a:rPr>
              <a:t>Mengumpulkan dan memeriksa kelengkapan dokumen hasil pendataan;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16"/>
            </a:pPr>
            <a:r>
              <a:rPr lang="en-US" sz="1800">
                <a:solidFill>
                  <a:schemeClr val="dk1"/>
                </a:solidFill>
                <a:latin typeface="Calibri"/>
                <a:ea typeface="Calibri"/>
                <a:cs typeface="Calibri"/>
                <a:sym typeface="Calibri"/>
              </a:rPr>
              <a:t>Menyerahkan seluruh dokumen hasil pendataan lapangan yang sudah lengkap dan </a:t>
            </a:r>
            <a:r>
              <a:rPr lang="en-US" sz="1800" i="1">
                <a:solidFill>
                  <a:schemeClr val="dk1"/>
                </a:solidFill>
                <a:latin typeface="Calibri"/>
                <a:ea typeface="Calibri"/>
                <a:cs typeface="Calibri"/>
                <a:sym typeface="Calibri"/>
              </a:rPr>
              <a:t>clean</a:t>
            </a:r>
            <a:r>
              <a:rPr lang="en-US" sz="1800">
                <a:solidFill>
                  <a:schemeClr val="dk1"/>
                </a:solidFill>
                <a:latin typeface="Calibri"/>
                <a:ea typeface="Calibri"/>
                <a:cs typeface="Calibri"/>
                <a:sym typeface="Calibri"/>
              </a:rPr>
              <a:t> ke Koseka;</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16"/>
            </a:pPr>
            <a:r>
              <a:rPr lang="en-US" sz="1800">
                <a:solidFill>
                  <a:schemeClr val="dk1"/>
                </a:solidFill>
                <a:latin typeface="Calibri"/>
                <a:ea typeface="Calibri"/>
                <a:cs typeface="Calibri"/>
                <a:sym typeface="Calibri"/>
              </a:rPr>
              <a:t>Khusus untuk wilayah yang menjadi sampel MK, berkoordinasi dengan Koseka dan Petugas MK untuk mempersiapkan instrumen pendukung keperluan MK, khususnya terkait informasi sampel MK;</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16"/>
            </a:pPr>
            <a:r>
              <a:rPr lang="en-US" sz="1800">
                <a:solidFill>
                  <a:schemeClr val="dk1"/>
                </a:solidFill>
                <a:latin typeface="Calibri"/>
                <a:ea typeface="Calibri"/>
                <a:cs typeface="Calibri"/>
                <a:sym typeface="Calibri"/>
              </a:rPr>
              <a:t>Bersama dengan PPL melaksanakan instruksi dari BPS Kabupaten/Kota dan Koseka terkait Tindak Lanjut Hasil temuan Petugas MK;</a:t>
            </a:r>
            <a:endParaRPr sz="1800">
              <a:solidFill>
                <a:schemeClr val="dk1"/>
              </a:solidFill>
              <a:latin typeface="Arial"/>
              <a:ea typeface="Arial"/>
              <a:cs typeface="Arial"/>
              <a:sym typeface="Arial"/>
            </a:endParaRPr>
          </a:p>
        </p:txBody>
      </p:sp>
      <p:sp>
        <p:nvSpPr>
          <p:cNvPr id="905" name="Google Shape;905;p25"/>
          <p:cNvSpPr/>
          <p:nvPr/>
        </p:nvSpPr>
        <p:spPr>
          <a:xfrm>
            <a:off x="0" y="1104900"/>
            <a:ext cx="12192000" cy="317442"/>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6" name="Google Shape;906;p25"/>
          <p:cNvSpPr txBox="1"/>
          <p:nvPr/>
        </p:nvSpPr>
        <p:spPr>
          <a:xfrm>
            <a:off x="2495782" y="975116"/>
            <a:ext cx="720043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URAIAN TUGAS PETUGAS PEMERIKSAAN LAPANGAN</a:t>
            </a:r>
            <a:endParaRPr/>
          </a:p>
        </p:txBody>
      </p:sp>
      <p:sp>
        <p:nvSpPr>
          <p:cNvPr id="3" name="Google Shape;854;p23">
            <a:extLst>
              <a:ext uri="{FF2B5EF4-FFF2-40B4-BE49-F238E27FC236}">
                <a16:creationId xmlns:a16="http://schemas.microsoft.com/office/drawing/2014/main" id="{6D8E4F99-AFBC-AE31-9E56-FC3AF7F1CE6A}"/>
              </a:ext>
            </a:extLst>
          </p:cNvPr>
          <p:cNvSpPr txBox="1"/>
          <p:nvPr/>
        </p:nvSpPr>
        <p:spPr>
          <a:xfrm>
            <a:off x="1311835" y="77241"/>
            <a:ext cx="308898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lt1"/>
                </a:solidFill>
                <a:latin typeface="Franklin Gothic Medium Cond" panose="020B0606030402020204" pitchFamily="34" charset="0"/>
                <a:ea typeface="Libre Franklin Medium"/>
                <a:cs typeface="Libre Franklin Medium"/>
                <a:sym typeface="Libre Franklin Medium"/>
              </a:rPr>
              <a:t>TUGAS PML</a:t>
            </a:r>
            <a:endParaRPr dirty="0">
              <a:latin typeface="Franklin Gothic Medium Cond" panose="020B0606030402020204" pitchFamily="34" charset="0"/>
            </a:endParaRPr>
          </a:p>
        </p:txBody>
      </p:sp>
      <p:sp>
        <p:nvSpPr>
          <p:cNvPr id="5" name="Google Shape;864;p23">
            <a:extLst>
              <a:ext uri="{FF2B5EF4-FFF2-40B4-BE49-F238E27FC236}">
                <a16:creationId xmlns:a16="http://schemas.microsoft.com/office/drawing/2014/main" id="{2353CAF1-5F26-CF7A-2473-0725BECE5E70}"/>
              </a:ext>
            </a:extLst>
          </p:cNvPr>
          <p:cNvSpPr txBox="1"/>
          <p:nvPr/>
        </p:nvSpPr>
        <p:spPr>
          <a:xfrm>
            <a:off x="3561307" y="365760"/>
            <a:ext cx="4427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EAA824"/>
                </a:solidFill>
                <a:latin typeface="Calibri"/>
                <a:ea typeface="Calibri"/>
                <a:cs typeface="Calibri"/>
                <a:sym typeface="Calibri"/>
              </a:rPr>
              <a:t>[3]</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26"/>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4" name="Google Shape;914;p26"/>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5" name="Google Shape;915;p26"/>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916" name="Google Shape;916;p26"/>
          <p:cNvSpPr txBox="1"/>
          <p:nvPr/>
        </p:nvSpPr>
        <p:spPr>
          <a:xfrm>
            <a:off x="7604568"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lihat buku pedoman halaman 11-12</a:t>
            </a:r>
            <a:endParaRPr/>
          </a:p>
        </p:txBody>
      </p:sp>
      <p:sp>
        <p:nvSpPr>
          <p:cNvPr id="917" name="Google Shape;917;p26"/>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8" name="Google Shape;918;p26"/>
          <p:cNvSpPr/>
          <p:nvPr/>
        </p:nvSpPr>
        <p:spPr>
          <a:xfrm>
            <a:off x="-11576" y="-49066"/>
            <a:ext cx="5720063"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0" name="Google Shape;920;p26"/>
          <p:cNvSpPr/>
          <p:nvPr/>
        </p:nvSpPr>
        <p:spPr>
          <a:xfrm>
            <a:off x="291934" y="1867889"/>
            <a:ext cx="11608132" cy="4566712"/>
          </a:xfrm>
          <a:prstGeom prst="roundRect">
            <a:avLst>
              <a:gd name="adj" fmla="val 3606"/>
            </a:avLst>
          </a:prstGeom>
          <a:solidFill>
            <a:srgbClr val="E5F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1" name="Google Shape;921;p26"/>
          <p:cNvSpPr/>
          <p:nvPr/>
        </p:nvSpPr>
        <p:spPr>
          <a:xfrm>
            <a:off x="291934" y="1658417"/>
            <a:ext cx="11608132" cy="539618"/>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22" name="Google Shape;922;p26"/>
          <p:cNvGrpSpPr/>
          <p:nvPr/>
        </p:nvGrpSpPr>
        <p:grpSpPr>
          <a:xfrm>
            <a:off x="495775" y="1765286"/>
            <a:ext cx="1268082" cy="286800"/>
            <a:chOff x="495775" y="1222436"/>
            <a:chExt cx="1268082" cy="286800"/>
          </a:xfrm>
        </p:grpSpPr>
        <p:sp>
          <p:nvSpPr>
            <p:cNvPr id="923" name="Google Shape;923;p26"/>
            <p:cNvSpPr/>
            <p:nvPr/>
          </p:nvSpPr>
          <p:spPr>
            <a:xfrm>
              <a:off x="495775"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4" name="Google Shape;924;p26"/>
            <p:cNvSpPr/>
            <p:nvPr/>
          </p:nvSpPr>
          <p:spPr>
            <a:xfrm>
              <a:off x="986416"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5" name="Google Shape;925;p26"/>
            <p:cNvSpPr/>
            <p:nvPr/>
          </p:nvSpPr>
          <p:spPr>
            <a:xfrm>
              <a:off x="1477057"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926" name="Google Shape;926;p26"/>
          <p:cNvSpPr txBox="1"/>
          <p:nvPr/>
        </p:nvSpPr>
        <p:spPr>
          <a:xfrm>
            <a:off x="822007" y="2444478"/>
            <a:ext cx="10547985" cy="96488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15000"/>
              </a:lnSpc>
              <a:spcBef>
                <a:spcPts val="0"/>
              </a:spcBef>
              <a:spcAft>
                <a:spcPts val="0"/>
              </a:spcAft>
              <a:buClr>
                <a:schemeClr val="dk1"/>
              </a:buClr>
              <a:buSzPts val="1800"/>
              <a:buFont typeface="Calibri"/>
              <a:buAutoNum type="arabicPeriod" startAt="22"/>
            </a:pPr>
            <a:r>
              <a:rPr lang="en-US" sz="1800">
                <a:solidFill>
                  <a:schemeClr val="dk1"/>
                </a:solidFill>
                <a:latin typeface="Calibri"/>
                <a:ea typeface="Calibri"/>
                <a:cs typeface="Calibri"/>
                <a:sym typeface="Calibri"/>
              </a:rPr>
              <a:t>Melaporkan hasil pelaksanaan Instruksi Tindak Lanjut temuan MK kepada Koseka; dan</a:t>
            </a: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Calibri"/>
              <a:buAutoNum type="arabicPeriod" startAt="22"/>
            </a:pPr>
            <a:r>
              <a:rPr lang="en-US" sz="1800">
                <a:solidFill>
                  <a:schemeClr val="dk1"/>
                </a:solidFill>
                <a:latin typeface="Calibri"/>
                <a:ea typeface="Calibri"/>
                <a:cs typeface="Calibri"/>
                <a:sym typeface="Calibri"/>
              </a:rPr>
              <a:t>Melakukan tugas lain yang diberikan oleh Koseka, perintah langsung maupun tidak langsung dari Pimpinan BPS Kabupaten/Kota, serta semua petunjuk di dalam buku pedoman</a:t>
            </a:r>
            <a:endParaRPr sz="1800">
              <a:solidFill>
                <a:schemeClr val="dk1"/>
              </a:solidFill>
              <a:latin typeface="Arial"/>
              <a:ea typeface="Arial"/>
              <a:cs typeface="Arial"/>
              <a:sym typeface="Arial"/>
            </a:endParaRPr>
          </a:p>
        </p:txBody>
      </p:sp>
      <p:sp>
        <p:nvSpPr>
          <p:cNvPr id="927" name="Google Shape;927;p26"/>
          <p:cNvSpPr/>
          <p:nvPr/>
        </p:nvSpPr>
        <p:spPr>
          <a:xfrm>
            <a:off x="0" y="1104900"/>
            <a:ext cx="12192000" cy="317442"/>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8" name="Google Shape;928;p26"/>
          <p:cNvSpPr txBox="1"/>
          <p:nvPr/>
        </p:nvSpPr>
        <p:spPr>
          <a:xfrm>
            <a:off x="2495782" y="975116"/>
            <a:ext cx="720043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URAIAN TUGAS PETUGAS PEMERIKSAAN LAPANGAN</a:t>
            </a:r>
            <a:endParaRPr/>
          </a:p>
        </p:txBody>
      </p:sp>
      <p:sp>
        <p:nvSpPr>
          <p:cNvPr id="3" name="Google Shape;854;p23">
            <a:extLst>
              <a:ext uri="{FF2B5EF4-FFF2-40B4-BE49-F238E27FC236}">
                <a16:creationId xmlns:a16="http://schemas.microsoft.com/office/drawing/2014/main" id="{3934B6C4-7A1A-ED9D-8962-C6B02C1031E8}"/>
              </a:ext>
            </a:extLst>
          </p:cNvPr>
          <p:cNvSpPr txBox="1"/>
          <p:nvPr/>
        </p:nvSpPr>
        <p:spPr>
          <a:xfrm>
            <a:off x="1311835" y="77241"/>
            <a:ext cx="3088987"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lt1"/>
                </a:solidFill>
                <a:latin typeface="Franklin Gothic Medium Cond" panose="020B0606030402020204" pitchFamily="34" charset="0"/>
                <a:ea typeface="Libre Franklin Medium"/>
                <a:cs typeface="Libre Franklin Medium"/>
                <a:sym typeface="Libre Franklin Medium"/>
              </a:rPr>
              <a:t>TUGAS PML</a:t>
            </a:r>
            <a:endParaRPr dirty="0">
              <a:latin typeface="Franklin Gothic Medium Cond" panose="020B0606030402020204" pitchFamily="34" charset="0"/>
            </a:endParaRPr>
          </a:p>
        </p:txBody>
      </p:sp>
      <p:sp>
        <p:nvSpPr>
          <p:cNvPr id="5" name="Google Shape;864;p23">
            <a:extLst>
              <a:ext uri="{FF2B5EF4-FFF2-40B4-BE49-F238E27FC236}">
                <a16:creationId xmlns:a16="http://schemas.microsoft.com/office/drawing/2014/main" id="{716EF310-925F-08C2-1CA3-3A7AD43FD2F3}"/>
              </a:ext>
            </a:extLst>
          </p:cNvPr>
          <p:cNvSpPr txBox="1"/>
          <p:nvPr/>
        </p:nvSpPr>
        <p:spPr>
          <a:xfrm>
            <a:off x="3561307" y="365760"/>
            <a:ext cx="4427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EAA824"/>
                </a:solidFill>
                <a:latin typeface="Calibri"/>
                <a:ea typeface="Calibri"/>
                <a:cs typeface="Calibri"/>
                <a:sym typeface="Calibri"/>
              </a:rPr>
              <a:t>[4]</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27"/>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5" name="Google Shape;935;p27"/>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6" name="Google Shape;936;p27"/>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dirty="0"/>
          </a:p>
        </p:txBody>
      </p:sp>
      <p:sp>
        <p:nvSpPr>
          <p:cNvPr id="937" name="Google Shape;937;p27"/>
          <p:cNvSpPr txBox="1"/>
          <p:nvPr/>
        </p:nvSpPr>
        <p:spPr>
          <a:xfrm>
            <a:off x="7604568"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lihat buku pedoman halaman 12-13</a:t>
            </a:r>
            <a:endParaRPr/>
          </a:p>
        </p:txBody>
      </p:sp>
      <p:sp>
        <p:nvSpPr>
          <p:cNvPr id="938" name="Google Shape;938;p27"/>
          <p:cNvSpPr/>
          <p:nvPr/>
        </p:nvSpPr>
        <p:spPr>
          <a:xfrm>
            <a:off x="3475450" y="6932034"/>
            <a:ext cx="10347000" cy="331500"/>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39" name="Google Shape;939;p27"/>
          <p:cNvSpPr/>
          <p:nvPr/>
        </p:nvSpPr>
        <p:spPr>
          <a:xfrm>
            <a:off x="-11576" y="-49066"/>
            <a:ext cx="5720063"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0" name="Google Shape;940;p27"/>
          <p:cNvSpPr txBox="1"/>
          <p:nvPr/>
        </p:nvSpPr>
        <p:spPr>
          <a:xfrm>
            <a:off x="1273216" y="77241"/>
            <a:ext cx="297517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lt1"/>
                </a:solidFill>
                <a:latin typeface="Franklin Gothic Medium Cond" panose="020B0606030402020204" pitchFamily="34" charset="0"/>
                <a:ea typeface="Libre Franklin Medium"/>
                <a:cs typeface="Libre Franklin Medium"/>
                <a:sym typeface="Libre Franklin Medium"/>
              </a:rPr>
              <a:t>TUGAS PPL</a:t>
            </a:r>
            <a:endParaRPr dirty="0">
              <a:latin typeface="Franklin Gothic Medium Cond" panose="020B0606030402020204" pitchFamily="34" charset="0"/>
            </a:endParaRPr>
          </a:p>
        </p:txBody>
      </p:sp>
      <p:sp>
        <p:nvSpPr>
          <p:cNvPr id="941" name="Google Shape;941;p27"/>
          <p:cNvSpPr/>
          <p:nvPr/>
        </p:nvSpPr>
        <p:spPr>
          <a:xfrm>
            <a:off x="287434" y="1847927"/>
            <a:ext cx="11605500" cy="4611300"/>
          </a:xfrm>
          <a:prstGeom prst="roundRect">
            <a:avLst>
              <a:gd name="adj" fmla="val 3606"/>
            </a:avLst>
          </a:prstGeom>
          <a:solidFill>
            <a:srgbClr val="E5F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E5FBFF"/>
              </a:solidFill>
              <a:latin typeface="Calibri"/>
              <a:ea typeface="Calibri"/>
              <a:cs typeface="Calibri"/>
              <a:sym typeface="Calibri"/>
            </a:endParaRPr>
          </a:p>
        </p:txBody>
      </p:sp>
      <p:sp>
        <p:nvSpPr>
          <p:cNvPr id="942" name="Google Shape;942;p27"/>
          <p:cNvSpPr/>
          <p:nvPr/>
        </p:nvSpPr>
        <p:spPr>
          <a:xfrm>
            <a:off x="291934" y="1658417"/>
            <a:ext cx="11605426" cy="539618"/>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43" name="Google Shape;943;p27"/>
          <p:cNvGrpSpPr/>
          <p:nvPr/>
        </p:nvGrpSpPr>
        <p:grpSpPr>
          <a:xfrm>
            <a:off x="495775" y="1765286"/>
            <a:ext cx="1268082" cy="286800"/>
            <a:chOff x="495775" y="1222436"/>
            <a:chExt cx="1268082" cy="286800"/>
          </a:xfrm>
        </p:grpSpPr>
        <p:sp>
          <p:nvSpPr>
            <p:cNvPr id="944" name="Google Shape;944;p27"/>
            <p:cNvSpPr/>
            <p:nvPr/>
          </p:nvSpPr>
          <p:spPr>
            <a:xfrm>
              <a:off x="495775"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5" name="Google Shape;945;p27"/>
            <p:cNvSpPr/>
            <p:nvPr/>
          </p:nvSpPr>
          <p:spPr>
            <a:xfrm>
              <a:off x="986416"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6" name="Google Shape;946;p27"/>
            <p:cNvSpPr/>
            <p:nvPr/>
          </p:nvSpPr>
          <p:spPr>
            <a:xfrm>
              <a:off x="1477057"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947" name="Google Shape;947;p27"/>
          <p:cNvSpPr txBox="1"/>
          <p:nvPr/>
        </p:nvSpPr>
        <p:spPr>
          <a:xfrm>
            <a:off x="988213" y="2374935"/>
            <a:ext cx="10461300" cy="38742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15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Mematuhi semua klausul yang tertera dalam kontrak kerja;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rgbClr val="000000"/>
              </a:buClr>
              <a:buSzPts val="1800"/>
              <a:buFont typeface="Calibri"/>
              <a:buAutoNum type="arabicPeriod"/>
            </a:pPr>
            <a:r>
              <a:rPr lang="en-US" sz="1800">
                <a:solidFill>
                  <a:srgbClr val="000000"/>
                </a:solidFill>
                <a:latin typeface="Calibri"/>
                <a:ea typeface="Calibri"/>
                <a:cs typeface="Calibri"/>
                <a:sym typeface="Calibri"/>
              </a:rPr>
              <a:t>Mengikuti pelatihan petugas Pendataan Awal Regsosek;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Menerima perlengkapan dokumen pendataan (buku pedoman, REGSOSEK22-VK1 dan/atau REGSOSEK22-VK2, REGSOSEK22-PSLS, REGSOSEK22-K, dan Peta WS</a:t>
            </a:r>
            <a:r>
              <a:rPr lang="en-US" sz="1800">
                <a:solidFill>
                  <a:schemeClr val="dk1"/>
                </a:solidFill>
                <a:latin typeface="Times New Roman"/>
                <a:ea typeface="Times New Roman"/>
                <a:cs typeface="Times New Roman"/>
                <a:sym typeface="Times New Roman"/>
              </a:rPr>
              <a:t>),</a:t>
            </a:r>
            <a:r>
              <a:rPr lang="en-US" sz="1800">
                <a:solidFill>
                  <a:schemeClr val="dk1"/>
                </a:solidFill>
                <a:latin typeface="Calibri"/>
                <a:ea typeface="Calibri"/>
                <a:cs typeface="Calibri"/>
                <a:sym typeface="Calibri"/>
              </a:rPr>
              <a:t> tanda pengenal, dan surat tugas dari PML</a:t>
            </a:r>
            <a:r>
              <a:rPr lang="en-US" sz="1800">
                <a:solidFill>
                  <a:srgbClr val="000000"/>
                </a:solidFill>
                <a:latin typeface="Calibri"/>
                <a:ea typeface="Calibri"/>
                <a:cs typeface="Calibri"/>
                <a:sym typeface="Calibri"/>
              </a:rPr>
              <a:t>;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rgbClr val="000000"/>
              </a:buClr>
              <a:buSzPts val="1800"/>
              <a:buFont typeface="Calibri"/>
              <a:buAutoNum type="arabicPeriod"/>
            </a:pPr>
            <a:r>
              <a:rPr lang="en-US" sz="1800">
                <a:solidFill>
                  <a:srgbClr val="000000"/>
                </a:solidFill>
                <a:latin typeface="Calibri"/>
                <a:ea typeface="Calibri"/>
                <a:cs typeface="Calibri"/>
                <a:sym typeface="Calibri"/>
              </a:rPr>
              <a:t>melakukan koordinasi dengan Ketua/Pengurus SLS untuk menginformasikan kegiatan lapangan Regsosek;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Melakukan identifikasi wilayah SLS menggunakan peta WS bersama ketua/pengurus SLS, dan mengenali wilayah tugas dengan menelusuri batas SLS;</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Melakukan verifikasi keluarga dengan Daftar REGSOSEK22-VK1 kepada Ketua/Pengurus SLS, untuk identifikasi keberadaan dan tingkat kesejahteraan;</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a:pPr>
            <a:r>
              <a:rPr lang="en-US" sz="1800">
                <a:solidFill>
                  <a:schemeClr val="dk1"/>
                </a:solidFill>
                <a:latin typeface="Calibri"/>
                <a:ea typeface="Calibri"/>
                <a:cs typeface="Calibri"/>
                <a:sym typeface="Calibri"/>
              </a:rPr>
              <a:t>Menanyakan keberadaan keluarga lain yang tinggal di SLS tersebut, tetapi belum tercantum pada REGSOSEK22-VK1 dan menambahkannya pada Blok V.B kuesioner REGSOSEK22-VK1;</a:t>
            </a:r>
            <a:endParaRPr sz="1800">
              <a:solidFill>
                <a:schemeClr val="dk1"/>
              </a:solidFill>
              <a:latin typeface="Arial"/>
              <a:ea typeface="Arial"/>
              <a:cs typeface="Arial"/>
              <a:sym typeface="Arial"/>
            </a:endParaRPr>
          </a:p>
        </p:txBody>
      </p:sp>
      <p:sp>
        <p:nvSpPr>
          <p:cNvPr id="948" name="Google Shape;948;p27"/>
          <p:cNvSpPr/>
          <p:nvPr/>
        </p:nvSpPr>
        <p:spPr>
          <a:xfrm>
            <a:off x="0" y="1104900"/>
            <a:ext cx="12192000" cy="317442"/>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9" name="Google Shape;949;p27"/>
          <p:cNvSpPr txBox="1"/>
          <p:nvPr/>
        </p:nvSpPr>
        <p:spPr>
          <a:xfrm>
            <a:off x="2655956" y="975116"/>
            <a:ext cx="688008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URAIAN TUGAS PETUGAS PENDATAAN LAPANGAN</a:t>
            </a:r>
            <a:endParaRPr/>
          </a:p>
        </p:txBody>
      </p:sp>
      <p:sp>
        <p:nvSpPr>
          <p:cNvPr id="950" name="Google Shape;950;p27"/>
          <p:cNvSpPr txBox="1"/>
          <p:nvPr/>
        </p:nvSpPr>
        <p:spPr>
          <a:xfrm>
            <a:off x="3482496" y="365760"/>
            <a:ext cx="4427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C93C"/>
                </a:solidFill>
                <a:latin typeface="Calibri"/>
                <a:ea typeface="Calibri"/>
                <a:cs typeface="Calibri"/>
                <a:sym typeface="Calibri"/>
              </a:rPr>
              <a:t>[1]</a:t>
            </a:r>
            <a:endParaRPr dirty="0"/>
          </a:p>
        </p:txBody>
      </p:sp>
      <p:sp>
        <p:nvSpPr>
          <p:cNvPr id="3" name="Google Shape;917;p26">
            <a:extLst>
              <a:ext uri="{FF2B5EF4-FFF2-40B4-BE49-F238E27FC236}">
                <a16:creationId xmlns:a16="http://schemas.microsoft.com/office/drawing/2014/main" id="{9FE9B95C-8C7C-8258-50CA-6D7B41E62220}"/>
              </a:ext>
            </a:extLst>
          </p:cNvPr>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28"/>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6" name="Google Shape;956;p28"/>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7" name="Google Shape;957;p28"/>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958" name="Google Shape;958;p28"/>
          <p:cNvSpPr txBox="1"/>
          <p:nvPr/>
        </p:nvSpPr>
        <p:spPr>
          <a:xfrm>
            <a:off x="7604568"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lihat buku pedoman halaman 12-13</a:t>
            </a:r>
            <a:endParaRPr/>
          </a:p>
        </p:txBody>
      </p:sp>
      <p:sp>
        <p:nvSpPr>
          <p:cNvPr id="959" name="Google Shape;959;p28"/>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0" name="Google Shape;960;p28"/>
          <p:cNvSpPr/>
          <p:nvPr/>
        </p:nvSpPr>
        <p:spPr>
          <a:xfrm>
            <a:off x="-11576" y="-49066"/>
            <a:ext cx="5720063"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2" name="Google Shape;962;p28"/>
          <p:cNvSpPr/>
          <p:nvPr/>
        </p:nvSpPr>
        <p:spPr>
          <a:xfrm>
            <a:off x="291934" y="1867889"/>
            <a:ext cx="11605426" cy="4611379"/>
          </a:xfrm>
          <a:prstGeom prst="roundRect">
            <a:avLst>
              <a:gd name="adj" fmla="val 3606"/>
            </a:avLst>
          </a:prstGeom>
          <a:solidFill>
            <a:srgbClr val="E5F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3" name="Google Shape;963;p28"/>
          <p:cNvSpPr/>
          <p:nvPr/>
        </p:nvSpPr>
        <p:spPr>
          <a:xfrm>
            <a:off x="291934" y="1658417"/>
            <a:ext cx="11605426" cy="539618"/>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64" name="Google Shape;964;p28"/>
          <p:cNvGrpSpPr/>
          <p:nvPr/>
        </p:nvGrpSpPr>
        <p:grpSpPr>
          <a:xfrm>
            <a:off x="495775" y="1765286"/>
            <a:ext cx="1268082" cy="286800"/>
            <a:chOff x="495775" y="1222436"/>
            <a:chExt cx="1268082" cy="286800"/>
          </a:xfrm>
        </p:grpSpPr>
        <p:sp>
          <p:nvSpPr>
            <p:cNvPr id="965" name="Google Shape;965;p28"/>
            <p:cNvSpPr/>
            <p:nvPr/>
          </p:nvSpPr>
          <p:spPr>
            <a:xfrm>
              <a:off x="495775"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6" name="Google Shape;966;p28"/>
            <p:cNvSpPr/>
            <p:nvPr/>
          </p:nvSpPr>
          <p:spPr>
            <a:xfrm>
              <a:off x="986416"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7" name="Google Shape;967;p28"/>
            <p:cNvSpPr/>
            <p:nvPr/>
          </p:nvSpPr>
          <p:spPr>
            <a:xfrm>
              <a:off x="1477057"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968" name="Google Shape;968;p28"/>
          <p:cNvSpPr txBox="1"/>
          <p:nvPr/>
        </p:nvSpPr>
        <p:spPr>
          <a:xfrm>
            <a:off x="1129816" y="2326707"/>
            <a:ext cx="9817679" cy="3831818"/>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15000"/>
              </a:lnSpc>
              <a:spcBef>
                <a:spcPts val="0"/>
              </a:spcBef>
              <a:spcAft>
                <a:spcPts val="0"/>
              </a:spcAft>
              <a:buClr>
                <a:schemeClr val="dk1"/>
              </a:buClr>
              <a:buSzPts val="1800"/>
              <a:buFont typeface="Calibri"/>
              <a:buAutoNum type="arabicPeriod" startAt="8"/>
            </a:pPr>
            <a:r>
              <a:rPr lang="en-US" sz="1800">
                <a:solidFill>
                  <a:schemeClr val="dk1"/>
                </a:solidFill>
                <a:latin typeface="Calibri"/>
                <a:ea typeface="Calibri"/>
                <a:cs typeface="Calibri"/>
                <a:sym typeface="Calibri"/>
              </a:rPr>
              <a:t>Melakukan verifikasi keberadaan keluarga yang diragukan bersama Ketua/Pengurus SLS;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8"/>
            </a:pPr>
            <a:r>
              <a:rPr lang="en-US" sz="1800">
                <a:solidFill>
                  <a:schemeClr val="dk1"/>
                </a:solidFill>
                <a:latin typeface="Calibri"/>
                <a:ea typeface="Calibri"/>
                <a:cs typeface="Calibri"/>
                <a:sym typeface="Calibri"/>
              </a:rPr>
              <a:t>Melakukan pendataan lapangan menggunakan kuesioner pendataan REGSOSEK22-K kepada seluruh keluarga yang ada di kuesioner REGSOSEK22-VK1;</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8"/>
            </a:pPr>
            <a:r>
              <a:rPr lang="en-US" sz="1800">
                <a:solidFill>
                  <a:schemeClr val="dk1"/>
                </a:solidFill>
                <a:latin typeface="Calibri"/>
                <a:ea typeface="Calibri"/>
                <a:cs typeface="Calibri"/>
                <a:sym typeface="Calibri"/>
              </a:rPr>
              <a:t>Melakukan geotagging lokasi bangunan tempat tinggal keluarga responden;</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8"/>
            </a:pPr>
            <a:r>
              <a:rPr lang="en-US" sz="1800">
                <a:solidFill>
                  <a:schemeClr val="dk1"/>
                </a:solidFill>
                <a:latin typeface="Calibri"/>
                <a:ea typeface="Calibri"/>
                <a:cs typeface="Calibri"/>
                <a:sym typeface="Calibri"/>
              </a:rPr>
              <a:t>Melakukan </a:t>
            </a:r>
            <a:r>
              <a:rPr lang="en-US" sz="1800" i="1">
                <a:solidFill>
                  <a:schemeClr val="dk1"/>
                </a:solidFill>
                <a:latin typeface="Calibri"/>
                <a:ea typeface="Calibri"/>
                <a:cs typeface="Calibri"/>
                <a:sym typeface="Calibri"/>
              </a:rPr>
              <a:t>Geotagging</a:t>
            </a:r>
            <a:r>
              <a:rPr lang="en-US" sz="1800">
                <a:solidFill>
                  <a:schemeClr val="dk1"/>
                </a:solidFill>
                <a:latin typeface="Calibri"/>
                <a:ea typeface="Calibri"/>
                <a:cs typeface="Calibri"/>
                <a:sym typeface="Calibri"/>
              </a:rPr>
              <a:t> dan Mengambil foto bangunan tempat tinggal keluarga responden yang diduga sangat miskin dan miskin menurut hasil konfirmasi status kesejahteraan kepada ketua/pengurus SLS;</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8"/>
            </a:pPr>
            <a:r>
              <a:rPr lang="en-US" sz="1800">
                <a:solidFill>
                  <a:schemeClr val="dk1"/>
                </a:solidFill>
                <a:latin typeface="Calibri"/>
                <a:ea typeface="Calibri"/>
                <a:cs typeface="Calibri"/>
                <a:sym typeface="Calibri"/>
              </a:rPr>
              <a:t>Memberikan noktah dan nomor urut bangunan pada peta WS sesuai isian REGSOSEK22-VK1;</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8"/>
            </a:pPr>
            <a:r>
              <a:rPr lang="en-US" sz="1800">
                <a:solidFill>
                  <a:schemeClr val="dk1"/>
                </a:solidFill>
                <a:latin typeface="Calibri"/>
                <a:ea typeface="Calibri"/>
                <a:cs typeface="Calibri"/>
                <a:sym typeface="Calibri"/>
              </a:rPr>
              <a:t>Memeriksa kelengkapan isian, kesesuaian/konsistensi isian REGSOSEK22-VK1 dan REGSOSEK22-K; </a:t>
            </a: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Calibri"/>
              <a:buAutoNum type="arabicPeriod" startAt="8"/>
            </a:pPr>
            <a:r>
              <a:rPr lang="en-US" sz="1800">
                <a:solidFill>
                  <a:schemeClr val="dk1"/>
                </a:solidFill>
                <a:latin typeface="Calibri"/>
                <a:ea typeface="Calibri"/>
                <a:cs typeface="Calibri"/>
                <a:sym typeface="Calibri"/>
              </a:rPr>
              <a:t>Memperbaiki jawaban yang dinyatakan salah oleh PML; </a:t>
            </a:r>
            <a:endParaRPr/>
          </a:p>
          <a:p>
            <a:pPr marL="342900" marR="0" lvl="0" indent="-342900" algn="just" rtl="0">
              <a:lnSpc>
                <a:spcPct val="115000"/>
              </a:lnSpc>
              <a:spcBef>
                <a:spcPts val="0"/>
              </a:spcBef>
              <a:spcAft>
                <a:spcPts val="0"/>
              </a:spcAft>
              <a:buClr>
                <a:schemeClr val="dk1"/>
              </a:buClr>
              <a:buSzPts val="1800"/>
              <a:buFont typeface="Calibri"/>
              <a:buAutoNum type="arabicPeriod" startAt="8"/>
            </a:pPr>
            <a:r>
              <a:rPr lang="en-US" sz="1800">
                <a:solidFill>
                  <a:schemeClr val="dk1"/>
                </a:solidFill>
                <a:latin typeface="Calibri"/>
                <a:ea typeface="Calibri"/>
                <a:cs typeface="Calibri"/>
                <a:sym typeface="Calibri"/>
              </a:rPr>
              <a:t>Menginformasikan kepada PML jika ditemukan kendala dalam pendataan; </a:t>
            </a: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Calibri"/>
              <a:buAutoNum type="arabicPeriod" startAt="8"/>
            </a:pPr>
            <a:r>
              <a:rPr lang="en-US" sz="1800">
                <a:solidFill>
                  <a:schemeClr val="dk1"/>
                </a:solidFill>
                <a:latin typeface="Calibri"/>
                <a:ea typeface="Calibri"/>
                <a:cs typeface="Calibri"/>
                <a:sym typeface="Calibri"/>
              </a:rPr>
              <a:t>Mematuhi mekanisme pelaksanaan pendataan dan jadwal waktu yang ditentukan; </a:t>
            </a:r>
            <a:endParaRPr sz="1800" u="none" strike="noStrike">
              <a:solidFill>
                <a:schemeClr val="dk1"/>
              </a:solidFill>
              <a:latin typeface="Calibri"/>
              <a:ea typeface="Calibri"/>
              <a:cs typeface="Calibri"/>
              <a:sym typeface="Calibri"/>
            </a:endParaRPr>
          </a:p>
        </p:txBody>
      </p:sp>
      <p:sp>
        <p:nvSpPr>
          <p:cNvPr id="969" name="Google Shape;969;p28"/>
          <p:cNvSpPr/>
          <p:nvPr/>
        </p:nvSpPr>
        <p:spPr>
          <a:xfrm>
            <a:off x="0" y="1104900"/>
            <a:ext cx="12192000" cy="317442"/>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0" name="Google Shape;970;p28"/>
          <p:cNvSpPr txBox="1"/>
          <p:nvPr/>
        </p:nvSpPr>
        <p:spPr>
          <a:xfrm>
            <a:off x="2655956" y="975116"/>
            <a:ext cx="688008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URAIAN TUGAS PETUGAS PENDATAAN LAPANGAN</a:t>
            </a:r>
            <a:endParaRPr/>
          </a:p>
        </p:txBody>
      </p:sp>
      <p:sp>
        <p:nvSpPr>
          <p:cNvPr id="3" name="Google Shape;940;p27">
            <a:extLst>
              <a:ext uri="{FF2B5EF4-FFF2-40B4-BE49-F238E27FC236}">
                <a16:creationId xmlns:a16="http://schemas.microsoft.com/office/drawing/2014/main" id="{0338A4CB-70CB-946A-70A4-0D3E07F83B82}"/>
              </a:ext>
            </a:extLst>
          </p:cNvPr>
          <p:cNvSpPr txBox="1"/>
          <p:nvPr/>
        </p:nvSpPr>
        <p:spPr>
          <a:xfrm>
            <a:off x="1273216" y="77241"/>
            <a:ext cx="297517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lt1"/>
                </a:solidFill>
                <a:latin typeface="Franklin Gothic Medium Cond" panose="020B0606030402020204" pitchFamily="34" charset="0"/>
                <a:ea typeface="Libre Franklin Medium"/>
                <a:cs typeface="Libre Franklin Medium"/>
                <a:sym typeface="Libre Franklin Medium"/>
              </a:rPr>
              <a:t>TUGAS PPL</a:t>
            </a:r>
            <a:endParaRPr dirty="0">
              <a:latin typeface="Franklin Gothic Medium Cond" panose="020B0606030402020204" pitchFamily="34" charset="0"/>
            </a:endParaRPr>
          </a:p>
        </p:txBody>
      </p:sp>
      <p:sp>
        <p:nvSpPr>
          <p:cNvPr id="5" name="Google Shape;950;p27">
            <a:extLst>
              <a:ext uri="{FF2B5EF4-FFF2-40B4-BE49-F238E27FC236}">
                <a16:creationId xmlns:a16="http://schemas.microsoft.com/office/drawing/2014/main" id="{11924428-5E25-5F24-EAA1-C8D3E586A7EB}"/>
              </a:ext>
            </a:extLst>
          </p:cNvPr>
          <p:cNvSpPr txBox="1"/>
          <p:nvPr/>
        </p:nvSpPr>
        <p:spPr>
          <a:xfrm>
            <a:off x="3482496" y="365760"/>
            <a:ext cx="4427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C93C"/>
                </a:solidFill>
                <a:latin typeface="Calibri"/>
                <a:ea typeface="Calibri"/>
                <a:cs typeface="Calibri"/>
                <a:sym typeface="Calibri"/>
              </a:rPr>
              <a:t>[2]</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29"/>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7" name="Google Shape;977;p29"/>
          <p:cNvSpPr/>
          <p:nvPr/>
        </p:nvSpPr>
        <p:spPr>
          <a:xfrm>
            <a:off x="4618299" y="130088"/>
            <a:ext cx="7573701" cy="440945"/>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8" name="Google Shape;978;p29"/>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979" name="Google Shape;979;p29"/>
          <p:cNvSpPr txBox="1"/>
          <p:nvPr/>
        </p:nvSpPr>
        <p:spPr>
          <a:xfrm>
            <a:off x="7604568" y="141663"/>
            <a:ext cx="3525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lihat buku pedoman halaman 12-13</a:t>
            </a:r>
            <a:endParaRPr sz="1800" i="1">
              <a:solidFill>
                <a:schemeClr val="lt1"/>
              </a:solidFill>
              <a:latin typeface="Calibri"/>
              <a:ea typeface="Calibri"/>
              <a:cs typeface="Calibri"/>
              <a:sym typeface="Calibri"/>
            </a:endParaRPr>
          </a:p>
        </p:txBody>
      </p:sp>
      <p:sp>
        <p:nvSpPr>
          <p:cNvPr id="980" name="Google Shape;980;p29"/>
          <p:cNvSpPr/>
          <p:nvPr/>
        </p:nvSpPr>
        <p:spPr>
          <a:xfrm>
            <a:off x="-11575" y="6526384"/>
            <a:ext cx="10347066" cy="331616"/>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1" name="Google Shape;981;p29"/>
          <p:cNvSpPr/>
          <p:nvPr/>
        </p:nvSpPr>
        <p:spPr>
          <a:xfrm>
            <a:off x="-11576" y="-49066"/>
            <a:ext cx="5720063"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017A87"/>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3" name="Google Shape;983;p29"/>
          <p:cNvSpPr/>
          <p:nvPr/>
        </p:nvSpPr>
        <p:spPr>
          <a:xfrm>
            <a:off x="291934" y="1867889"/>
            <a:ext cx="11605426" cy="4611379"/>
          </a:xfrm>
          <a:prstGeom prst="roundRect">
            <a:avLst>
              <a:gd name="adj" fmla="val 3606"/>
            </a:avLst>
          </a:prstGeom>
          <a:solidFill>
            <a:srgbClr val="E5FB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4" name="Google Shape;984;p29"/>
          <p:cNvSpPr/>
          <p:nvPr/>
        </p:nvSpPr>
        <p:spPr>
          <a:xfrm>
            <a:off x="291934" y="1658417"/>
            <a:ext cx="11605426" cy="539618"/>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5" name="Google Shape;985;p29"/>
          <p:cNvGrpSpPr/>
          <p:nvPr/>
        </p:nvGrpSpPr>
        <p:grpSpPr>
          <a:xfrm>
            <a:off x="495775" y="1765286"/>
            <a:ext cx="1268082" cy="286800"/>
            <a:chOff x="495775" y="1222436"/>
            <a:chExt cx="1268082" cy="286800"/>
          </a:xfrm>
        </p:grpSpPr>
        <p:sp>
          <p:nvSpPr>
            <p:cNvPr id="986" name="Google Shape;986;p29"/>
            <p:cNvSpPr/>
            <p:nvPr/>
          </p:nvSpPr>
          <p:spPr>
            <a:xfrm>
              <a:off x="495775"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7" name="Google Shape;987;p29"/>
            <p:cNvSpPr/>
            <p:nvPr/>
          </p:nvSpPr>
          <p:spPr>
            <a:xfrm>
              <a:off x="986416"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8" name="Google Shape;988;p29"/>
            <p:cNvSpPr/>
            <p:nvPr/>
          </p:nvSpPr>
          <p:spPr>
            <a:xfrm>
              <a:off x="1477057" y="1222436"/>
              <a:ext cx="286800" cy="286800"/>
            </a:xfrm>
            <a:prstGeom prst="ellipse">
              <a:avLst/>
            </a:prstGeom>
            <a:solidFill>
              <a:srgbClr val="FFC93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989" name="Google Shape;989;p29"/>
          <p:cNvSpPr txBox="1"/>
          <p:nvPr/>
        </p:nvSpPr>
        <p:spPr>
          <a:xfrm>
            <a:off x="1151033" y="2465930"/>
            <a:ext cx="9990529" cy="2280624"/>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15000"/>
              </a:lnSpc>
              <a:spcBef>
                <a:spcPts val="0"/>
              </a:spcBef>
              <a:spcAft>
                <a:spcPts val="0"/>
              </a:spcAft>
              <a:buClr>
                <a:schemeClr val="dk1"/>
              </a:buClr>
              <a:buSzPts val="1800"/>
              <a:buFont typeface="Calibri"/>
              <a:buAutoNum type="arabicPeriod" startAt="17"/>
            </a:pPr>
            <a:r>
              <a:rPr lang="en-US" sz="1800">
                <a:solidFill>
                  <a:schemeClr val="dk1"/>
                </a:solidFill>
                <a:latin typeface="Calibri"/>
                <a:ea typeface="Calibri"/>
                <a:cs typeface="Calibri"/>
                <a:sym typeface="Calibri"/>
              </a:rPr>
              <a:t>Menginformasikan kepada PML keberadaan penduduk wilayah non-SLS yang ditemui di wilayah tugas;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17"/>
            </a:pPr>
            <a:r>
              <a:rPr lang="en-US" sz="1800">
                <a:solidFill>
                  <a:schemeClr val="dk1"/>
                </a:solidFill>
                <a:latin typeface="Calibri"/>
                <a:ea typeface="Calibri"/>
                <a:cs typeface="Calibri"/>
                <a:sym typeface="Calibri"/>
              </a:rPr>
              <a:t>Menginformasikan kepada PML keberadaan penduduk yang tidak diakui oleh Ketua/Pengurus SLS; </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17"/>
            </a:pPr>
            <a:r>
              <a:rPr lang="en-US" sz="1800">
                <a:solidFill>
                  <a:schemeClr val="dk1"/>
                </a:solidFill>
                <a:latin typeface="Calibri"/>
                <a:ea typeface="Calibri"/>
                <a:cs typeface="Calibri"/>
                <a:sym typeface="Calibri"/>
              </a:rPr>
              <a:t>Bersama dengan PML melaksanakan instruksi BPS Kabupaten/Kota terkait Tindak Lanjut Hasil temuan Petugas MK;</a:t>
            </a:r>
            <a:endParaRPr sz="18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chemeClr val="dk1"/>
              </a:buClr>
              <a:buSzPts val="1800"/>
              <a:buFont typeface="Calibri"/>
              <a:buAutoNum type="arabicPeriod" startAt="17"/>
            </a:pPr>
            <a:r>
              <a:rPr lang="en-US" sz="1800">
                <a:solidFill>
                  <a:schemeClr val="dk1"/>
                </a:solidFill>
                <a:latin typeface="Calibri"/>
                <a:ea typeface="Calibri"/>
                <a:cs typeface="Calibri"/>
                <a:sym typeface="Calibri"/>
              </a:rPr>
              <a:t>Pada wilayah yang menjadi sampel MK, bersama dengan Petugas MK, Koseka, dan PML, PPL melakukan reviu, konfirmasi, dan perbaikan jika ada kesalahan yang ditemukan oleh Petugas MK; dan</a:t>
            </a:r>
            <a:endParaRPr sz="180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1800"/>
              <a:buFont typeface="Calibri"/>
              <a:buAutoNum type="arabicPeriod" startAt="17"/>
            </a:pPr>
            <a:r>
              <a:rPr lang="en-US" sz="1800">
                <a:solidFill>
                  <a:schemeClr val="dk1"/>
                </a:solidFill>
                <a:latin typeface="Calibri"/>
                <a:ea typeface="Calibri"/>
                <a:cs typeface="Calibri"/>
                <a:sym typeface="Calibri"/>
              </a:rPr>
              <a:t>Melaksanakan tugas yang diberikan oleh PML berdasarkan petunjuk dalam buku pedoman. </a:t>
            </a:r>
            <a:endParaRPr sz="1800" u="none" strike="noStrike">
              <a:solidFill>
                <a:schemeClr val="dk1"/>
              </a:solidFill>
              <a:latin typeface="Calibri"/>
              <a:ea typeface="Calibri"/>
              <a:cs typeface="Calibri"/>
              <a:sym typeface="Calibri"/>
            </a:endParaRPr>
          </a:p>
        </p:txBody>
      </p:sp>
      <p:sp>
        <p:nvSpPr>
          <p:cNvPr id="990" name="Google Shape;990;p29"/>
          <p:cNvSpPr/>
          <p:nvPr/>
        </p:nvSpPr>
        <p:spPr>
          <a:xfrm>
            <a:off x="0" y="1104900"/>
            <a:ext cx="12192000" cy="317442"/>
          </a:xfrm>
          <a:prstGeom prst="rect">
            <a:avLst/>
          </a:prstGeom>
          <a:solidFill>
            <a:schemeClr val="lt1"/>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1" name="Google Shape;991;p29"/>
          <p:cNvSpPr txBox="1"/>
          <p:nvPr/>
        </p:nvSpPr>
        <p:spPr>
          <a:xfrm>
            <a:off x="2655956" y="975116"/>
            <a:ext cx="688008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URAIAN TUGAS PETUGAS PENDATAAN LAPANGAN</a:t>
            </a:r>
            <a:endParaRPr/>
          </a:p>
        </p:txBody>
      </p:sp>
      <p:sp>
        <p:nvSpPr>
          <p:cNvPr id="3" name="Google Shape;940;p27">
            <a:extLst>
              <a:ext uri="{FF2B5EF4-FFF2-40B4-BE49-F238E27FC236}">
                <a16:creationId xmlns:a16="http://schemas.microsoft.com/office/drawing/2014/main" id="{232E393B-088F-75F6-79AC-C07729E34D53}"/>
              </a:ext>
            </a:extLst>
          </p:cNvPr>
          <p:cNvSpPr txBox="1"/>
          <p:nvPr/>
        </p:nvSpPr>
        <p:spPr>
          <a:xfrm>
            <a:off x="1273216" y="77241"/>
            <a:ext cx="2975173"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lt1"/>
                </a:solidFill>
                <a:latin typeface="Franklin Gothic Medium Cond" panose="020B0606030402020204" pitchFamily="34" charset="0"/>
                <a:ea typeface="Libre Franklin Medium"/>
                <a:cs typeface="Libre Franklin Medium"/>
                <a:sym typeface="Libre Franklin Medium"/>
              </a:rPr>
              <a:t>TUGAS PPL</a:t>
            </a:r>
            <a:endParaRPr dirty="0">
              <a:latin typeface="Franklin Gothic Medium Cond" panose="020B0606030402020204" pitchFamily="34" charset="0"/>
            </a:endParaRPr>
          </a:p>
        </p:txBody>
      </p:sp>
      <p:sp>
        <p:nvSpPr>
          <p:cNvPr id="5" name="Google Shape;950;p27">
            <a:extLst>
              <a:ext uri="{FF2B5EF4-FFF2-40B4-BE49-F238E27FC236}">
                <a16:creationId xmlns:a16="http://schemas.microsoft.com/office/drawing/2014/main" id="{F5DD37D1-B560-337C-7E2F-ED6C1EF60878}"/>
              </a:ext>
            </a:extLst>
          </p:cNvPr>
          <p:cNvSpPr txBox="1"/>
          <p:nvPr/>
        </p:nvSpPr>
        <p:spPr>
          <a:xfrm>
            <a:off x="3482496" y="365760"/>
            <a:ext cx="4427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FFC93C"/>
                </a:solidFill>
                <a:latin typeface="Calibri"/>
                <a:ea typeface="Calibri"/>
                <a:cs typeface="Calibri"/>
                <a:sym typeface="Calibri"/>
              </a:rPr>
              <a:t>[3]</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7A87"/>
        </a:solidFill>
        <a:effectLst/>
      </p:bgPr>
    </p:bg>
    <p:spTree>
      <p:nvGrpSpPr>
        <p:cNvPr id="1" name="Shape 163"/>
        <p:cNvGrpSpPr/>
        <p:nvPr/>
      </p:nvGrpSpPr>
      <p:grpSpPr>
        <a:xfrm>
          <a:off x="0" y="0"/>
          <a:ext cx="0" cy="0"/>
          <a:chOff x="0" y="0"/>
          <a:chExt cx="0" cy="0"/>
        </a:xfrm>
      </p:grpSpPr>
      <p:sp>
        <p:nvSpPr>
          <p:cNvPr id="164" name="Google Shape;164;p3"/>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165" name="Google Shape;165;p3"/>
          <p:cNvGrpSpPr/>
          <p:nvPr/>
        </p:nvGrpSpPr>
        <p:grpSpPr>
          <a:xfrm>
            <a:off x="666764" y="2401034"/>
            <a:ext cx="10877979" cy="4066410"/>
            <a:chOff x="468996" y="1800585"/>
            <a:chExt cx="8225107" cy="3069143"/>
          </a:xfrm>
        </p:grpSpPr>
        <p:sp>
          <p:nvSpPr>
            <p:cNvPr id="166" name="Google Shape;166;p3"/>
            <p:cNvSpPr/>
            <p:nvPr/>
          </p:nvSpPr>
          <p:spPr>
            <a:xfrm>
              <a:off x="559934" y="1800585"/>
              <a:ext cx="8047200" cy="2949000"/>
            </a:xfrm>
            <a:prstGeom prst="rect">
              <a:avLst/>
            </a:prstGeom>
            <a:solidFill>
              <a:srgbClr val="FCFB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167" name="Google Shape;167;p3"/>
            <p:cNvSpPr/>
            <p:nvPr/>
          </p:nvSpPr>
          <p:spPr>
            <a:xfrm>
              <a:off x="468996" y="4551796"/>
              <a:ext cx="390600" cy="313200"/>
            </a:xfrm>
            <a:prstGeom prst="rtTriangle">
              <a:avLst/>
            </a:prstGeom>
            <a:solidFill>
              <a:srgbClr val="017A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168" name="Google Shape;168;p3"/>
            <p:cNvSpPr/>
            <p:nvPr/>
          </p:nvSpPr>
          <p:spPr>
            <a:xfrm flipH="1">
              <a:off x="8303503" y="4556528"/>
              <a:ext cx="390600" cy="313200"/>
            </a:xfrm>
            <a:prstGeom prst="rtTriangle">
              <a:avLst/>
            </a:prstGeom>
            <a:solidFill>
              <a:srgbClr val="017A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grpSp>
      <p:sp>
        <p:nvSpPr>
          <p:cNvPr id="169" name="Google Shape;169;p3"/>
          <p:cNvSpPr/>
          <p:nvPr/>
        </p:nvSpPr>
        <p:spPr>
          <a:xfrm>
            <a:off x="787032" y="2400677"/>
            <a:ext cx="10642348" cy="3907319"/>
          </a:xfrm>
          <a:custGeom>
            <a:avLst/>
            <a:gdLst/>
            <a:ahLst/>
            <a:cxnLst/>
            <a:rect l="l" t="t" r="r" b="b"/>
            <a:pathLst>
              <a:path w="284428" h="133904" fill="none" extrusionOk="0">
                <a:moveTo>
                  <a:pt x="1" y="128140"/>
                </a:moveTo>
                <a:lnTo>
                  <a:pt x="1" y="0"/>
                </a:lnTo>
                <a:lnTo>
                  <a:pt x="284427" y="0"/>
                </a:lnTo>
                <a:lnTo>
                  <a:pt x="284427" y="128140"/>
                </a:lnTo>
                <a:cubicBezTo>
                  <a:pt x="282228" y="130441"/>
                  <a:pt x="280944" y="131704"/>
                  <a:pt x="278664" y="133903"/>
                </a:cubicBezTo>
                <a:lnTo>
                  <a:pt x="5764" y="133903"/>
                </a:lnTo>
                <a:cubicBezTo>
                  <a:pt x="3463" y="131704"/>
                  <a:pt x="2200" y="130441"/>
                  <a:pt x="1" y="128140"/>
                </a:cubicBezTo>
                <a:close/>
              </a:path>
            </a:pathLst>
          </a:custGeom>
          <a:solidFill>
            <a:srgbClr val="665752"/>
          </a:solidFill>
          <a:ln w="19050" cap="flat"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170" name="Google Shape;170;p3"/>
          <p:cNvSpPr/>
          <p:nvPr/>
        </p:nvSpPr>
        <p:spPr>
          <a:xfrm>
            <a:off x="787032" y="561401"/>
            <a:ext cx="10642348" cy="1839303"/>
          </a:xfrm>
          <a:custGeom>
            <a:avLst/>
            <a:gdLst/>
            <a:ahLst/>
            <a:cxnLst/>
            <a:rect l="l" t="t" r="r" b="b"/>
            <a:pathLst>
              <a:path w="284428" h="63033" fill="none" extrusionOk="0">
                <a:moveTo>
                  <a:pt x="1" y="63032"/>
                </a:moveTo>
                <a:lnTo>
                  <a:pt x="1" y="6009"/>
                </a:lnTo>
                <a:lnTo>
                  <a:pt x="6009" y="1"/>
                </a:lnTo>
                <a:lnTo>
                  <a:pt x="278399" y="1"/>
                </a:lnTo>
                <a:cubicBezTo>
                  <a:pt x="280782" y="2363"/>
                  <a:pt x="282146" y="3646"/>
                  <a:pt x="284427" y="6009"/>
                </a:cubicBezTo>
                <a:lnTo>
                  <a:pt x="284427" y="63032"/>
                </a:lnTo>
              </a:path>
            </a:pathLst>
          </a:custGeom>
          <a:noFill/>
          <a:ln w="19050" cap="flat"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171" name="Google Shape;171;p3"/>
          <p:cNvSpPr/>
          <p:nvPr/>
        </p:nvSpPr>
        <p:spPr>
          <a:xfrm>
            <a:off x="813795" y="593505"/>
            <a:ext cx="116487" cy="116516"/>
          </a:xfrm>
          <a:custGeom>
            <a:avLst/>
            <a:gdLst/>
            <a:ahLst/>
            <a:cxnLst/>
            <a:rect l="l" t="t" r="r" b="b"/>
            <a:pathLst>
              <a:path w="3992" h="3993" extrusionOk="0">
                <a:moveTo>
                  <a:pt x="0" y="1"/>
                </a:moveTo>
                <a:lnTo>
                  <a:pt x="0" y="3992"/>
                </a:lnTo>
                <a:lnTo>
                  <a:pt x="3992" y="3992"/>
                </a:lnTo>
                <a:lnTo>
                  <a:pt x="3992" y="1"/>
                </a:lnTo>
                <a:close/>
              </a:path>
            </a:pathLst>
          </a:custGeom>
          <a:solidFill>
            <a:srgbClr val="D8D8D8"/>
          </a:solidFill>
          <a:ln w="9525" cap="flat" cmpd="sng">
            <a:solidFill>
              <a:srgbClr val="D8D8D8"/>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172" name="Google Shape;172;p3"/>
          <p:cNvSpPr/>
          <p:nvPr/>
        </p:nvSpPr>
        <p:spPr>
          <a:xfrm>
            <a:off x="873205" y="801500"/>
            <a:ext cx="29" cy="1329412"/>
          </a:xfrm>
          <a:custGeom>
            <a:avLst/>
            <a:gdLst/>
            <a:ahLst/>
            <a:cxnLst/>
            <a:rect l="l" t="t" r="r" b="b"/>
            <a:pathLst>
              <a:path w="1" h="45559" fill="none" extrusionOk="0">
                <a:moveTo>
                  <a:pt x="1" y="1"/>
                </a:moveTo>
                <a:lnTo>
                  <a:pt x="1" y="45558"/>
                </a:lnTo>
              </a:path>
            </a:pathLst>
          </a:custGeom>
          <a:solidFill>
            <a:srgbClr val="FCFBF7"/>
          </a:solidFill>
          <a:ln w="9525" cap="rnd"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173" name="Google Shape;173;p3"/>
          <p:cNvSpPr/>
          <p:nvPr/>
        </p:nvSpPr>
        <p:spPr>
          <a:xfrm>
            <a:off x="1031887" y="650552"/>
            <a:ext cx="1327019" cy="29"/>
          </a:xfrm>
          <a:custGeom>
            <a:avLst/>
            <a:gdLst/>
            <a:ahLst/>
            <a:cxnLst/>
            <a:rect l="l" t="t" r="r" b="b"/>
            <a:pathLst>
              <a:path w="45477" h="1" fill="none" extrusionOk="0">
                <a:moveTo>
                  <a:pt x="0" y="1"/>
                </a:moveTo>
                <a:lnTo>
                  <a:pt x="45477" y="1"/>
                </a:lnTo>
              </a:path>
            </a:pathLst>
          </a:custGeom>
          <a:solidFill>
            <a:srgbClr val="FCFBF7"/>
          </a:solidFill>
          <a:ln w="9525" cap="rnd"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174" name="Google Shape;174;p3"/>
          <p:cNvSpPr txBox="1"/>
          <p:nvPr/>
        </p:nvSpPr>
        <p:spPr>
          <a:xfrm>
            <a:off x="930282" y="2911760"/>
            <a:ext cx="10343540" cy="2195288"/>
          </a:xfrm>
          <a:prstGeom prst="rect">
            <a:avLst/>
          </a:prstGeom>
          <a:noFill/>
          <a:ln>
            <a:noFill/>
          </a:ln>
        </p:spPr>
        <p:txBody>
          <a:bodyPr spcFirstLastPara="1" wrap="square" lIns="121900" tIns="121900" rIns="121900" bIns="121900" anchor="ctr" anchorCtr="0">
            <a:noAutofit/>
          </a:bodyPr>
          <a:lstStyle/>
          <a:p>
            <a:pPr marL="0" marR="0" lvl="0" indent="0" algn="ctr" rtl="0">
              <a:lnSpc>
                <a:spcPct val="80000"/>
              </a:lnSpc>
              <a:spcBef>
                <a:spcPts val="0"/>
              </a:spcBef>
              <a:spcAft>
                <a:spcPts val="0"/>
              </a:spcAft>
              <a:buClr>
                <a:srgbClr val="2C2C2C"/>
              </a:buClr>
              <a:buSzPts val="1800"/>
              <a:buFont typeface="Raleway"/>
              <a:buNone/>
            </a:pPr>
            <a:r>
              <a:rPr lang="en-US" sz="7000" b="1" i="0" u="none" strike="noStrike" cap="none" dirty="0">
                <a:solidFill>
                  <a:srgbClr val="017A87"/>
                </a:solidFill>
                <a:latin typeface="Arial"/>
                <a:ea typeface="Arial"/>
                <a:cs typeface="Arial"/>
                <a:sym typeface="Arial"/>
              </a:rPr>
              <a:t>SEBAGAI APA SAYA?</a:t>
            </a:r>
            <a:endParaRPr sz="7000" b="1" i="0" u="none" strike="noStrike" cap="none" dirty="0">
              <a:solidFill>
                <a:srgbClr val="017A87"/>
              </a:solidFill>
              <a:latin typeface="Arial"/>
              <a:ea typeface="Arial"/>
              <a:cs typeface="Arial"/>
              <a:sym typeface="Arial"/>
            </a:endParaRPr>
          </a:p>
        </p:txBody>
      </p:sp>
      <p:sp>
        <p:nvSpPr>
          <p:cNvPr id="175" name="Google Shape;175;p3"/>
          <p:cNvSpPr/>
          <p:nvPr/>
        </p:nvSpPr>
        <p:spPr>
          <a:xfrm>
            <a:off x="8517551" y="5640985"/>
            <a:ext cx="2160000" cy="29"/>
          </a:xfrm>
          <a:custGeom>
            <a:avLst/>
            <a:gdLst/>
            <a:ahLst/>
            <a:cxnLst/>
            <a:rect l="l" t="t" r="r" b="b"/>
            <a:pathLst>
              <a:path w="49224" h="1" fill="none" extrusionOk="0">
                <a:moveTo>
                  <a:pt x="0" y="1"/>
                </a:moveTo>
                <a:lnTo>
                  <a:pt x="49224" y="1"/>
                </a:lnTo>
              </a:path>
            </a:pathLst>
          </a:custGeom>
          <a:noFill/>
          <a:ln w="19050" cap="rnd" cmpd="sng">
            <a:solidFill>
              <a:srgbClr val="66575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Calibri"/>
              <a:buNone/>
            </a:pPr>
            <a:endParaRPr sz="1867" b="0" i="0" u="none" strike="noStrike" cap="none">
              <a:solidFill>
                <a:srgbClr val="000000"/>
              </a:solidFill>
              <a:latin typeface="Arial"/>
              <a:ea typeface="Arial"/>
              <a:cs typeface="Arial"/>
              <a:sym typeface="Arial"/>
            </a:endParaRPr>
          </a:p>
        </p:txBody>
      </p:sp>
      <p:grpSp>
        <p:nvGrpSpPr>
          <p:cNvPr id="176" name="Google Shape;176;p3"/>
          <p:cNvGrpSpPr/>
          <p:nvPr/>
        </p:nvGrpSpPr>
        <p:grpSpPr>
          <a:xfrm>
            <a:off x="-659757" y="95126"/>
            <a:ext cx="437309" cy="3190205"/>
            <a:chOff x="-659757" y="95126"/>
            <a:chExt cx="437309" cy="3190205"/>
          </a:xfrm>
        </p:grpSpPr>
        <p:sp>
          <p:nvSpPr>
            <p:cNvPr id="177" name="Google Shape;177;p3"/>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8" name="Google Shape;178;p3"/>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 name="Google Shape;179;p3"/>
            <p:cNvSpPr/>
            <p:nvPr/>
          </p:nvSpPr>
          <p:spPr>
            <a:xfrm>
              <a:off x="-659757" y="1471912"/>
              <a:ext cx="437309" cy="437309"/>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0" name="Google Shape;180;p3"/>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 name="Google Shape;181;p3"/>
            <p:cNvSpPr/>
            <p:nvPr/>
          </p:nvSpPr>
          <p:spPr>
            <a:xfrm>
              <a:off x="-659757" y="2848022"/>
              <a:ext cx="437309" cy="437309"/>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7A87"/>
        </a:solidFill>
        <a:effectLst/>
      </p:bgPr>
    </p:bg>
    <p:spTree>
      <p:nvGrpSpPr>
        <p:cNvPr id="1" name="Shape 186"/>
        <p:cNvGrpSpPr/>
        <p:nvPr/>
      </p:nvGrpSpPr>
      <p:grpSpPr>
        <a:xfrm>
          <a:off x="0" y="0"/>
          <a:ext cx="0" cy="0"/>
          <a:chOff x="0" y="0"/>
          <a:chExt cx="0" cy="0"/>
        </a:xfrm>
      </p:grpSpPr>
      <p:sp>
        <p:nvSpPr>
          <p:cNvPr id="187" name="Google Shape;187;p4"/>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 name="Google Shape;188;p4"/>
          <p:cNvSpPr/>
          <p:nvPr/>
        </p:nvSpPr>
        <p:spPr>
          <a:xfrm>
            <a:off x="-11575" y="6526384"/>
            <a:ext cx="10347066" cy="3316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 name="Google Shape;189;p4"/>
          <p:cNvSpPr/>
          <p:nvPr/>
        </p:nvSpPr>
        <p:spPr>
          <a:xfrm>
            <a:off x="4618299" y="130088"/>
            <a:ext cx="7573701" cy="44094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4"/>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91" name="Google Shape;191;p4"/>
          <p:cNvSpPr/>
          <p:nvPr/>
        </p:nvSpPr>
        <p:spPr>
          <a:xfrm>
            <a:off x="-11576" y="-49066"/>
            <a:ext cx="5720063"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4"/>
          <p:cNvSpPr/>
          <p:nvPr/>
        </p:nvSpPr>
        <p:spPr>
          <a:xfrm>
            <a:off x="396168" y="1909221"/>
            <a:ext cx="3371850" cy="4243929"/>
          </a:xfrm>
          <a:prstGeom prst="roundRect">
            <a:avLst>
              <a:gd name="adj" fmla="val 3955"/>
            </a:avLst>
          </a:prstGeom>
          <a:solidFill>
            <a:srgbClr val="CD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4"/>
          <p:cNvSpPr/>
          <p:nvPr/>
        </p:nvSpPr>
        <p:spPr>
          <a:xfrm>
            <a:off x="396168" y="1761883"/>
            <a:ext cx="3371850" cy="518813"/>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 name="Google Shape;195;p4"/>
          <p:cNvSpPr/>
          <p:nvPr/>
        </p:nvSpPr>
        <p:spPr>
          <a:xfrm>
            <a:off x="624769" y="1909222"/>
            <a:ext cx="190500" cy="190500"/>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 name="Google Shape;196;p4"/>
          <p:cNvSpPr/>
          <p:nvPr/>
        </p:nvSpPr>
        <p:spPr>
          <a:xfrm>
            <a:off x="948620" y="1909222"/>
            <a:ext cx="190500" cy="190500"/>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4"/>
          <p:cNvSpPr/>
          <p:nvPr/>
        </p:nvSpPr>
        <p:spPr>
          <a:xfrm>
            <a:off x="1272471" y="1909222"/>
            <a:ext cx="190500" cy="190500"/>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4"/>
          <p:cNvSpPr/>
          <p:nvPr/>
        </p:nvSpPr>
        <p:spPr>
          <a:xfrm>
            <a:off x="2910697" y="1471912"/>
            <a:ext cx="1124094" cy="1124094"/>
          </a:xfrm>
          <a:prstGeom prst="ellipse">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9" name="Google Shape;199;p4" descr="Icon&#10;&#10;Description automatically generated"/>
          <p:cNvPicPr preferRelativeResize="0"/>
          <p:nvPr/>
        </p:nvPicPr>
        <p:blipFill rotWithShape="1">
          <a:blip r:embed="rId3">
            <a:alphaModFix/>
          </a:blip>
          <a:srcRect/>
          <a:stretch/>
        </p:blipFill>
        <p:spPr>
          <a:xfrm>
            <a:off x="3027599" y="1559327"/>
            <a:ext cx="890289" cy="890289"/>
          </a:xfrm>
          <a:prstGeom prst="rect">
            <a:avLst/>
          </a:prstGeom>
          <a:noFill/>
          <a:ln>
            <a:noFill/>
          </a:ln>
        </p:spPr>
      </p:pic>
      <p:sp>
        <p:nvSpPr>
          <p:cNvPr id="200" name="Google Shape;200;p4"/>
          <p:cNvSpPr txBox="1"/>
          <p:nvPr/>
        </p:nvSpPr>
        <p:spPr>
          <a:xfrm>
            <a:off x="396168" y="1215383"/>
            <a:ext cx="284481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a:solidFill>
                  <a:schemeClr val="lt1"/>
                </a:solidFill>
                <a:latin typeface="Calibri"/>
                <a:ea typeface="Calibri"/>
                <a:cs typeface="Calibri"/>
                <a:sym typeface="Calibri"/>
              </a:rPr>
              <a:t>Apakah menjadi Koseka?</a:t>
            </a:r>
            <a:endParaRPr/>
          </a:p>
        </p:txBody>
      </p:sp>
      <p:sp>
        <p:nvSpPr>
          <p:cNvPr id="201" name="Google Shape;201;p4"/>
          <p:cNvSpPr/>
          <p:nvPr/>
        </p:nvSpPr>
        <p:spPr>
          <a:xfrm>
            <a:off x="700968" y="2696763"/>
            <a:ext cx="2762249" cy="255454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142850"/>
              </a:buClr>
              <a:buSzPts val="2000"/>
              <a:buFont typeface="Noto Sans Symbols"/>
              <a:buChar char="✔"/>
            </a:pPr>
            <a:r>
              <a:rPr lang="en-US" sz="2000" i="1">
                <a:solidFill>
                  <a:srgbClr val="142850"/>
                </a:solidFill>
                <a:latin typeface="Calibri"/>
                <a:ea typeface="Calibri"/>
                <a:cs typeface="Calibri"/>
                <a:sym typeface="Calibri"/>
              </a:rPr>
              <a:t>Koseka berperan sebagai koordinator dan pemeriksa lapangan</a:t>
            </a:r>
            <a:endParaRPr/>
          </a:p>
          <a:p>
            <a:pPr marL="285750" marR="0" lvl="0" indent="-285750" algn="l" rtl="0">
              <a:spcBef>
                <a:spcPts val="0"/>
              </a:spcBef>
              <a:spcAft>
                <a:spcPts val="0"/>
              </a:spcAft>
              <a:buClr>
                <a:srgbClr val="142850"/>
              </a:buClr>
              <a:buSzPts val="2000"/>
              <a:buFont typeface="Noto Sans Symbols"/>
              <a:buChar char="✔"/>
            </a:pPr>
            <a:r>
              <a:rPr lang="en-US" sz="2000" i="1">
                <a:solidFill>
                  <a:srgbClr val="142850"/>
                </a:solidFill>
                <a:latin typeface="Calibri"/>
                <a:ea typeface="Calibri"/>
                <a:cs typeface="Calibri"/>
                <a:sym typeface="Calibri"/>
              </a:rPr>
              <a:t>Koseka bertanggung jawab pada satu kecamatan</a:t>
            </a:r>
            <a:endParaRPr sz="2000" i="1">
              <a:solidFill>
                <a:srgbClr val="142850"/>
              </a:solidFill>
              <a:latin typeface="Calibri"/>
              <a:ea typeface="Calibri"/>
              <a:cs typeface="Calibri"/>
              <a:sym typeface="Calibri"/>
            </a:endParaRPr>
          </a:p>
          <a:p>
            <a:pPr marL="285750" marR="0" lvl="0" indent="-158750" algn="l" rtl="0">
              <a:spcBef>
                <a:spcPts val="0"/>
              </a:spcBef>
              <a:spcAft>
                <a:spcPts val="0"/>
              </a:spcAft>
              <a:buClr>
                <a:schemeClr val="dk1"/>
              </a:buClr>
              <a:buSzPts val="2000"/>
              <a:buFont typeface="Noto Sans Symbols"/>
              <a:buNone/>
            </a:pPr>
            <a:endParaRPr sz="2000" i="1">
              <a:solidFill>
                <a:srgbClr val="142850"/>
              </a:solidFill>
              <a:latin typeface="Calibri"/>
              <a:ea typeface="Calibri"/>
              <a:cs typeface="Calibri"/>
              <a:sym typeface="Calibri"/>
            </a:endParaRPr>
          </a:p>
        </p:txBody>
      </p:sp>
      <p:sp>
        <p:nvSpPr>
          <p:cNvPr id="202" name="Google Shape;202;p4"/>
          <p:cNvSpPr/>
          <p:nvPr/>
        </p:nvSpPr>
        <p:spPr>
          <a:xfrm>
            <a:off x="4222688" y="1909221"/>
            <a:ext cx="3371850" cy="4243929"/>
          </a:xfrm>
          <a:prstGeom prst="roundRect">
            <a:avLst>
              <a:gd name="adj" fmla="val 3955"/>
            </a:avLst>
          </a:prstGeom>
          <a:solidFill>
            <a:srgbClr val="CD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 name="Google Shape;203;p4"/>
          <p:cNvSpPr/>
          <p:nvPr/>
        </p:nvSpPr>
        <p:spPr>
          <a:xfrm>
            <a:off x="4222688" y="1761883"/>
            <a:ext cx="3371850" cy="518813"/>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 name="Google Shape;204;p4"/>
          <p:cNvSpPr/>
          <p:nvPr/>
        </p:nvSpPr>
        <p:spPr>
          <a:xfrm>
            <a:off x="4451289" y="1909222"/>
            <a:ext cx="190500" cy="190500"/>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 name="Google Shape;205;p4"/>
          <p:cNvSpPr/>
          <p:nvPr/>
        </p:nvSpPr>
        <p:spPr>
          <a:xfrm>
            <a:off x="4775140" y="1909222"/>
            <a:ext cx="190500" cy="190500"/>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 name="Google Shape;206;p4"/>
          <p:cNvSpPr/>
          <p:nvPr/>
        </p:nvSpPr>
        <p:spPr>
          <a:xfrm>
            <a:off x="5098991" y="1909222"/>
            <a:ext cx="190500" cy="190500"/>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 name="Google Shape;207;p4"/>
          <p:cNvSpPr/>
          <p:nvPr/>
        </p:nvSpPr>
        <p:spPr>
          <a:xfrm>
            <a:off x="6737217" y="1471912"/>
            <a:ext cx="1124094" cy="1124094"/>
          </a:xfrm>
          <a:prstGeom prst="ellipse">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4"/>
          <p:cNvSpPr txBox="1"/>
          <p:nvPr/>
        </p:nvSpPr>
        <p:spPr>
          <a:xfrm>
            <a:off x="4222688" y="1215383"/>
            <a:ext cx="2564869"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a:solidFill>
                  <a:schemeClr val="lt1"/>
                </a:solidFill>
                <a:latin typeface="Calibri"/>
                <a:ea typeface="Calibri"/>
                <a:cs typeface="Calibri"/>
                <a:sym typeface="Calibri"/>
              </a:rPr>
              <a:t>Apakah menjadi PML?</a:t>
            </a:r>
            <a:endParaRPr/>
          </a:p>
        </p:txBody>
      </p:sp>
      <p:sp>
        <p:nvSpPr>
          <p:cNvPr id="209" name="Google Shape;209;p4"/>
          <p:cNvSpPr/>
          <p:nvPr/>
        </p:nvSpPr>
        <p:spPr>
          <a:xfrm>
            <a:off x="4375088" y="2619602"/>
            <a:ext cx="3067050" cy="286232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142850"/>
              </a:buClr>
              <a:buSzPts val="2000"/>
              <a:buFont typeface="Noto Sans Symbols"/>
              <a:buChar char="✔"/>
            </a:pPr>
            <a:r>
              <a:rPr lang="en-US" sz="2000" i="1">
                <a:solidFill>
                  <a:srgbClr val="142850"/>
                </a:solidFill>
                <a:latin typeface="Calibri"/>
                <a:ea typeface="Calibri"/>
                <a:cs typeface="Calibri"/>
                <a:sym typeface="Calibri"/>
              </a:rPr>
              <a:t>PML mendampingi PPL saat pendataan, serta memberikan solusi atas permasalahan PPL</a:t>
            </a:r>
            <a:endParaRPr sz="2000" i="1">
              <a:solidFill>
                <a:srgbClr val="142850"/>
              </a:solidFill>
              <a:latin typeface="Calibri"/>
              <a:ea typeface="Calibri"/>
              <a:cs typeface="Calibri"/>
              <a:sym typeface="Calibri"/>
            </a:endParaRPr>
          </a:p>
          <a:p>
            <a:pPr marL="285750" marR="0" lvl="0" indent="-285750" algn="l" rtl="0">
              <a:spcBef>
                <a:spcPts val="0"/>
              </a:spcBef>
              <a:spcAft>
                <a:spcPts val="0"/>
              </a:spcAft>
              <a:buClr>
                <a:srgbClr val="142850"/>
              </a:buClr>
              <a:buSzPts val="2000"/>
              <a:buFont typeface="Noto Sans Symbols"/>
              <a:buChar char="✔"/>
            </a:pPr>
            <a:r>
              <a:rPr lang="en-US" sz="2000" i="1">
                <a:solidFill>
                  <a:srgbClr val="142850"/>
                </a:solidFill>
                <a:latin typeface="Calibri"/>
                <a:ea typeface="Calibri"/>
                <a:cs typeface="Calibri"/>
                <a:sym typeface="Calibri"/>
              </a:rPr>
              <a:t>PML berperan sebagai pengawas/pemeriksa daftar verifikasi keluarga, perubahan SLS, dan hasil pendataan</a:t>
            </a:r>
            <a:endParaRPr/>
          </a:p>
        </p:txBody>
      </p:sp>
      <p:pic>
        <p:nvPicPr>
          <p:cNvPr id="210" name="Google Shape;210;p4" descr="Icon&#10;&#10;Description automatically generated"/>
          <p:cNvPicPr preferRelativeResize="0"/>
          <p:nvPr/>
        </p:nvPicPr>
        <p:blipFill rotWithShape="1">
          <a:blip r:embed="rId4">
            <a:alphaModFix/>
          </a:blip>
          <a:srcRect/>
          <a:stretch/>
        </p:blipFill>
        <p:spPr>
          <a:xfrm>
            <a:off x="6872675" y="1592965"/>
            <a:ext cx="834123" cy="834123"/>
          </a:xfrm>
          <a:prstGeom prst="rect">
            <a:avLst/>
          </a:prstGeom>
          <a:noFill/>
          <a:ln>
            <a:noFill/>
          </a:ln>
        </p:spPr>
      </p:pic>
      <p:sp>
        <p:nvSpPr>
          <p:cNvPr id="211" name="Google Shape;211;p4"/>
          <p:cNvSpPr/>
          <p:nvPr/>
        </p:nvSpPr>
        <p:spPr>
          <a:xfrm>
            <a:off x="8119182" y="1909221"/>
            <a:ext cx="3371850" cy="4243929"/>
          </a:xfrm>
          <a:prstGeom prst="roundRect">
            <a:avLst>
              <a:gd name="adj" fmla="val 3955"/>
            </a:avLst>
          </a:prstGeom>
          <a:solidFill>
            <a:srgbClr val="CDF7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4"/>
          <p:cNvSpPr/>
          <p:nvPr/>
        </p:nvSpPr>
        <p:spPr>
          <a:xfrm>
            <a:off x="8119182" y="1761883"/>
            <a:ext cx="3371850" cy="518813"/>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4"/>
          <p:cNvSpPr/>
          <p:nvPr/>
        </p:nvSpPr>
        <p:spPr>
          <a:xfrm>
            <a:off x="8347783" y="1909222"/>
            <a:ext cx="190500" cy="190500"/>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4"/>
          <p:cNvSpPr/>
          <p:nvPr/>
        </p:nvSpPr>
        <p:spPr>
          <a:xfrm>
            <a:off x="8671634" y="1909222"/>
            <a:ext cx="190500" cy="190500"/>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4"/>
          <p:cNvSpPr/>
          <p:nvPr/>
        </p:nvSpPr>
        <p:spPr>
          <a:xfrm>
            <a:off x="8995485" y="1909222"/>
            <a:ext cx="190500" cy="190500"/>
          </a:xfrm>
          <a:prstGeom prst="ellipse">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4"/>
          <p:cNvSpPr/>
          <p:nvPr/>
        </p:nvSpPr>
        <p:spPr>
          <a:xfrm>
            <a:off x="10633711" y="1471912"/>
            <a:ext cx="1124094" cy="1124094"/>
          </a:xfrm>
          <a:prstGeom prst="ellipse">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4"/>
          <p:cNvSpPr txBox="1"/>
          <p:nvPr/>
        </p:nvSpPr>
        <p:spPr>
          <a:xfrm>
            <a:off x="8119182" y="1215383"/>
            <a:ext cx="2476704"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1">
                <a:solidFill>
                  <a:schemeClr val="lt1"/>
                </a:solidFill>
                <a:latin typeface="Calibri"/>
                <a:ea typeface="Calibri"/>
                <a:cs typeface="Calibri"/>
                <a:sym typeface="Calibri"/>
              </a:rPr>
              <a:t>Apakah menjadi PPL?</a:t>
            </a:r>
            <a:endParaRPr/>
          </a:p>
        </p:txBody>
      </p:sp>
      <p:sp>
        <p:nvSpPr>
          <p:cNvPr id="218" name="Google Shape;218;p4"/>
          <p:cNvSpPr/>
          <p:nvPr/>
        </p:nvSpPr>
        <p:spPr>
          <a:xfrm>
            <a:off x="8423982" y="2696763"/>
            <a:ext cx="2762249" cy="101566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142850"/>
              </a:buClr>
              <a:buSzPts val="2000"/>
              <a:buFont typeface="Noto Sans Symbols"/>
              <a:buChar char="✔"/>
            </a:pPr>
            <a:r>
              <a:rPr lang="en-US" sz="2000" i="1">
                <a:solidFill>
                  <a:srgbClr val="142850"/>
                </a:solidFill>
                <a:latin typeface="Calibri"/>
                <a:ea typeface="Calibri"/>
                <a:cs typeface="Calibri"/>
                <a:sym typeface="Calibri"/>
              </a:rPr>
              <a:t>PPL berperan sebagai petugas pendataan lapangan</a:t>
            </a:r>
            <a:endParaRPr/>
          </a:p>
        </p:txBody>
      </p:sp>
      <p:pic>
        <p:nvPicPr>
          <p:cNvPr id="219" name="Google Shape;219;p4" descr="Icon&#10;&#10;Description automatically generated"/>
          <p:cNvPicPr preferRelativeResize="0"/>
          <p:nvPr/>
        </p:nvPicPr>
        <p:blipFill rotWithShape="1">
          <a:blip r:embed="rId5">
            <a:alphaModFix/>
          </a:blip>
          <a:srcRect/>
          <a:stretch/>
        </p:blipFill>
        <p:spPr>
          <a:xfrm>
            <a:off x="10772637" y="1575557"/>
            <a:ext cx="851531" cy="851531"/>
          </a:xfrm>
          <a:prstGeom prst="rect">
            <a:avLst/>
          </a:prstGeom>
          <a:noFill/>
          <a:ln>
            <a:noFill/>
          </a:ln>
        </p:spPr>
      </p:pic>
      <p:grpSp>
        <p:nvGrpSpPr>
          <p:cNvPr id="220" name="Google Shape;220;p4"/>
          <p:cNvGrpSpPr/>
          <p:nvPr/>
        </p:nvGrpSpPr>
        <p:grpSpPr>
          <a:xfrm>
            <a:off x="-659757" y="95126"/>
            <a:ext cx="437309" cy="3190205"/>
            <a:chOff x="-659757" y="95126"/>
            <a:chExt cx="437309" cy="3190205"/>
          </a:xfrm>
        </p:grpSpPr>
        <p:sp>
          <p:nvSpPr>
            <p:cNvPr id="221" name="Google Shape;221;p4"/>
            <p:cNvSpPr/>
            <p:nvPr/>
          </p:nvSpPr>
          <p:spPr>
            <a:xfrm>
              <a:off x="-659757" y="95126"/>
              <a:ext cx="437309" cy="437309"/>
            </a:xfrm>
            <a:prstGeom prst="rect">
              <a:avLst/>
            </a:prstGeom>
            <a:solidFill>
              <a:srgbClr val="14285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p4"/>
            <p:cNvSpPr/>
            <p:nvPr/>
          </p:nvSpPr>
          <p:spPr>
            <a:xfrm>
              <a:off x="-659757" y="785127"/>
              <a:ext cx="437309" cy="437309"/>
            </a:xfrm>
            <a:prstGeom prst="rect">
              <a:avLst/>
            </a:prstGeom>
            <a:solidFill>
              <a:srgbClr val="27496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p4"/>
            <p:cNvSpPr/>
            <p:nvPr/>
          </p:nvSpPr>
          <p:spPr>
            <a:xfrm>
              <a:off x="-659757" y="1471912"/>
              <a:ext cx="437309" cy="437309"/>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p4"/>
            <p:cNvSpPr/>
            <p:nvPr/>
          </p:nvSpPr>
          <p:spPr>
            <a:xfrm>
              <a:off x="-659757" y="2158697"/>
              <a:ext cx="437309" cy="437309"/>
            </a:xfrm>
            <a:prstGeom prst="rect">
              <a:avLst/>
            </a:prstGeom>
            <a:solidFill>
              <a:srgbClr val="00A8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4"/>
            <p:cNvSpPr/>
            <p:nvPr/>
          </p:nvSpPr>
          <p:spPr>
            <a:xfrm>
              <a:off x="-659757" y="2848022"/>
              <a:ext cx="437309" cy="437309"/>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 name="Google Shape;255;p6">
            <a:extLst>
              <a:ext uri="{FF2B5EF4-FFF2-40B4-BE49-F238E27FC236}">
                <a16:creationId xmlns:a16="http://schemas.microsoft.com/office/drawing/2014/main" id="{685588EC-846E-55B7-0CE2-89B8A440125D}"/>
              </a:ext>
            </a:extLst>
          </p:cNvPr>
          <p:cNvSpPr txBox="1"/>
          <p:nvPr/>
        </p:nvSpPr>
        <p:spPr>
          <a:xfrm>
            <a:off x="453389" y="130088"/>
            <a:ext cx="460196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PETUGAS REGSOSEK</a:t>
            </a:r>
            <a:endParaRPr sz="1600" dirty="0">
              <a:latin typeface="Franklin Gothic Medium Cond" panose="020B06060304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7A87"/>
        </a:solidFill>
        <a:effectLst/>
      </p:bgPr>
    </p:bg>
    <p:spTree>
      <p:nvGrpSpPr>
        <p:cNvPr id="1" name="Shape 229"/>
        <p:cNvGrpSpPr/>
        <p:nvPr/>
      </p:nvGrpSpPr>
      <p:grpSpPr>
        <a:xfrm>
          <a:off x="0" y="0"/>
          <a:ext cx="0" cy="0"/>
          <a:chOff x="0" y="0"/>
          <a:chExt cx="0" cy="0"/>
        </a:xfrm>
      </p:grpSpPr>
      <p:sp>
        <p:nvSpPr>
          <p:cNvPr id="230" name="Google Shape;230;p5"/>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pSp>
        <p:nvGrpSpPr>
          <p:cNvPr id="231" name="Google Shape;231;p5"/>
          <p:cNvGrpSpPr/>
          <p:nvPr/>
        </p:nvGrpSpPr>
        <p:grpSpPr>
          <a:xfrm>
            <a:off x="666764" y="2401034"/>
            <a:ext cx="10877979" cy="4066410"/>
            <a:chOff x="468996" y="1800585"/>
            <a:chExt cx="8225107" cy="3069143"/>
          </a:xfrm>
        </p:grpSpPr>
        <p:sp>
          <p:nvSpPr>
            <p:cNvPr id="232" name="Google Shape;232;p5"/>
            <p:cNvSpPr/>
            <p:nvPr/>
          </p:nvSpPr>
          <p:spPr>
            <a:xfrm>
              <a:off x="559934" y="1800585"/>
              <a:ext cx="8047200" cy="2949000"/>
            </a:xfrm>
            <a:prstGeom prst="rect">
              <a:avLst/>
            </a:prstGeom>
            <a:solidFill>
              <a:srgbClr val="FCFB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233" name="Google Shape;233;p5"/>
            <p:cNvSpPr/>
            <p:nvPr/>
          </p:nvSpPr>
          <p:spPr>
            <a:xfrm>
              <a:off x="468996" y="4551796"/>
              <a:ext cx="390600" cy="313200"/>
            </a:xfrm>
            <a:prstGeom prst="rtTriangle">
              <a:avLst/>
            </a:prstGeom>
            <a:solidFill>
              <a:srgbClr val="017A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234" name="Google Shape;234;p5"/>
            <p:cNvSpPr/>
            <p:nvPr/>
          </p:nvSpPr>
          <p:spPr>
            <a:xfrm flipH="1">
              <a:off x="8303503" y="4556528"/>
              <a:ext cx="390600" cy="313200"/>
            </a:xfrm>
            <a:prstGeom prst="rtTriangle">
              <a:avLst/>
            </a:prstGeom>
            <a:solidFill>
              <a:srgbClr val="017A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grpSp>
      <p:sp>
        <p:nvSpPr>
          <p:cNvPr id="235" name="Google Shape;235;p5"/>
          <p:cNvSpPr/>
          <p:nvPr/>
        </p:nvSpPr>
        <p:spPr>
          <a:xfrm>
            <a:off x="787032" y="2400677"/>
            <a:ext cx="10642348" cy="3907319"/>
          </a:xfrm>
          <a:custGeom>
            <a:avLst/>
            <a:gdLst/>
            <a:ahLst/>
            <a:cxnLst/>
            <a:rect l="l" t="t" r="r" b="b"/>
            <a:pathLst>
              <a:path w="284428" h="133904" fill="none" extrusionOk="0">
                <a:moveTo>
                  <a:pt x="1" y="128140"/>
                </a:moveTo>
                <a:lnTo>
                  <a:pt x="1" y="0"/>
                </a:lnTo>
                <a:lnTo>
                  <a:pt x="284427" y="0"/>
                </a:lnTo>
                <a:lnTo>
                  <a:pt x="284427" y="128140"/>
                </a:lnTo>
                <a:cubicBezTo>
                  <a:pt x="282228" y="130441"/>
                  <a:pt x="280944" y="131704"/>
                  <a:pt x="278664" y="133903"/>
                </a:cubicBezTo>
                <a:lnTo>
                  <a:pt x="5764" y="133903"/>
                </a:lnTo>
                <a:cubicBezTo>
                  <a:pt x="3463" y="131704"/>
                  <a:pt x="2200" y="130441"/>
                  <a:pt x="1" y="128140"/>
                </a:cubicBezTo>
                <a:close/>
              </a:path>
            </a:pathLst>
          </a:custGeom>
          <a:solidFill>
            <a:srgbClr val="665752"/>
          </a:solidFill>
          <a:ln w="19050" cap="flat"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236" name="Google Shape;236;p5"/>
          <p:cNvSpPr/>
          <p:nvPr/>
        </p:nvSpPr>
        <p:spPr>
          <a:xfrm>
            <a:off x="787032" y="561401"/>
            <a:ext cx="10642348" cy="1839303"/>
          </a:xfrm>
          <a:custGeom>
            <a:avLst/>
            <a:gdLst/>
            <a:ahLst/>
            <a:cxnLst/>
            <a:rect l="l" t="t" r="r" b="b"/>
            <a:pathLst>
              <a:path w="284428" h="63033" fill="none" extrusionOk="0">
                <a:moveTo>
                  <a:pt x="1" y="63032"/>
                </a:moveTo>
                <a:lnTo>
                  <a:pt x="1" y="6009"/>
                </a:lnTo>
                <a:lnTo>
                  <a:pt x="6009" y="1"/>
                </a:lnTo>
                <a:lnTo>
                  <a:pt x="278399" y="1"/>
                </a:lnTo>
                <a:cubicBezTo>
                  <a:pt x="280782" y="2363"/>
                  <a:pt x="282146" y="3646"/>
                  <a:pt x="284427" y="6009"/>
                </a:cubicBezTo>
                <a:lnTo>
                  <a:pt x="284427" y="63032"/>
                </a:lnTo>
              </a:path>
            </a:pathLst>
          </a:custGeom>
          <a:noFill/>
          <a:ln w="19050" cap="flat"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237" name="Google Shape;237;p5"/>
          <p:cNvSpPr/>
          <p:nvPr/>
        </p:nvSpPr>
        <p:spPr>
          <a:xfrm>
            <a:off x="813795" y="593505"/>
            <a:ext cx="116487" cy="116516"/>
          </a:xfrm>
          <a:custGeom>
            <a:avLst/>
            <a:gdLst/>
            <a:ahLst/>
            <a:cxnLst/>
            <a:rect l="l" t="t" r="r" b="b"/>
            <a:pathLst>
              <a:path w="3992" h="3993" extrusionOk="0">
                <a:moveTo>
                  <a:pt x="0" y="1"/>
                </a:moveTo>
                <a:lnTo>
                  <a:pt x="0" y="3992"/>
                </a:lnTo>
                <a:lnTo>
                  <a:pt x="3992" y="3992"/>
                </a:lnTo>
                <a:lnTo>
                  <a:pt x="3992" y="1"/>
                </a:lnTo>
                <a:close/>
              </a:path>
            </a:pathLst>
          </a:custGeom>
          <a:solidFill>
            <a:srgbClr val="D8D8D8"/>
          </a:solidFill>
          <a:ln w="9525" cap="flat" cmpd="sng">
            <a:solidFill>
              <a:srgbClr val="D8D8D8"/>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238" name="Google Shape;238;p5"/>
          <p:cNvSpPr/>
          <p:nvPr/>
        </p:nvSpPr>
        <p:spPr>
          <a:xfrm>
            <a:off x="873205" y="801500"/>
            <a:ext cx="29" cy="1329412"/>
          </a:xfrm>
          <a:custGeom>
            <a:avLst/>
            <a:gdLst/>
            <a:ahLst/>
            <a:cxnLst/>
            <a:rect l="l" t="t" r="r" b="b"/>
            <a:pathLst>
              <a:path w="1" h="45559" fill="none" extrusionOk="0">
                <a:moveTo>
                  <a:pt x="1" y="1"/>
                </a:moveTo>
                <a:lnTo>
                  <a:pt x="1" y="45558"/>
                </a:lnTo>
              </a:path>
            </a:pathLst>
          </a:custGeom>
          <a:solidFill>
            <a:srgbClr val="FCFBF7"/>
          </a:solidFill>
          <a:ln w="9525" cap="rnd"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239" name="Google Shape;239;p5"/>
          <p:cNvSpPr/>
          <p:nvPr/>
        </p:nvSpPr>
        <p:spPr>
          <a:xfrm>
            <a:off x="1031887" y="650552"/>
            <a:ext cx="1327019" cy="29"/>
          </a:xfrm>
          <a:custGeom>
            <a:avLst/>
            <a:gdLst/>
            <a:ahLst/>
            <a:cxnLst/>
            <a:rect l="l" t="t" r="r" b="b"/>
            <a:pathLst>
              <a:path w="45477" h="1" fill="none" extrusionOk="0">
                <a:moveTo>
                  <a:pt x="0" y="1"/>
                </a:moveTo>
                <a:lnTo>
                  <a:pt x="45477" y="1"/>
                </a:lnTo>
              </a:path>
            </a:pathLst>
          </a:custGeom>
          <a:solidFill>
            <a:srgbClr val="FCFBF7"/>
          </a:solidFill>
          <a:ln w="9525" cap="rnd"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240" name="Google Shape;240;p5"/>
          <p:cNvSpPr txBox="1"/>
          <p:nvPr/>
        </p:nvSpPr>
        <p:spPr>
          <a:xfrm>
            <a:off x="930282" y="2911760"/>
            <a:ext cx="10343540" cy="2195288"/>
          </a:xfrm>
          <a:prstGeom prst="rect">
            <a:avLst/>
          </a:prstGeom>
          <a:noFill/>
          <a:ln>
            <a:noFill/>
          </a:ln>
        </p:spPr>
        <p:txBody>
          <a:bodyPr spcFirstLastPara="1" wrap="square" lIns="121900" tIns="121900" rIns="121900" bIns="121900" anchor="ctr" anchorCtr="0">
            <a:noAutofit/>
          </a:bodyPr>
          <a:lstStyle/>
          <a:p>
            <a:pPr marL="0" marR="0" lvl="0" indent="0" algn="ctr" rtl="0">
              <a:lnSpc>
                <a:spcPct val="80000"/>
              </a:lnSpc>
              <a:spcBef>
                <a:spcPts val="0"/>
              </a:spcBef>
              <a:spcAft>
                <a:spcPts val="0"/>
              </a:spcAft>
              <a:buClr>
                <a:srgbClr val="2C2C2C"/>
              </a:buClr>
              <a:buSzPts val="1800"/>
              <a:buFont typeface="Raleway"/>
              <a:buNone/>
            </a:pPr>
            <a:r>
              <a:rPr lang="en-US" sz="7000" b="1" i="0" u="none" strike="noStrike" cap="none">
                <a:solidFill>
                  <a:srgbClr val="017A87"/>
                </a:solidFill>
                <a:latin typeface="Arial"/>
                <a:ea typeface="Arial"/>
                <a:cs typeface="Arial"/>
                <a:sym typeface="Arial"/>
              </a:rPr>
              <a:t>ATRIBUT APA YANG SAYA BAWA?</a:t>
            </a:r>
            <a:endParaRPr sz="7000" b="1" i="0" u="none" strike="noStrike" cap="none">
              <a:solidFill>
                <a:srgbClr val="017A87"/>
              </a:solidFill>
              <a:latin typeface="Arial"/>
              <a:ea typeface="Arial"/>
              <a:cs typeface="Arial"/>
              <a:sym typeface="Arial"/>
            </a:endParaRPr>
          </a:p>
        </p:txBody>
      </p:sp>
      <p:sp>
        <p:nvSpPr>
          <p:cNvPr id="241" name="Google Shape;241;p5"/>
          <p:cNvSpPr/>
          <p:nvPr/>
        </p:nvSpPr>
        <p:spPr>
          <a:xfrm>
            <a:off x="8517551" y="5640985"/>
            <a:ext cx="2160000" cy="29"/>
          </a:xfrm>
          <a:custGeom>
            <a:avLst/>
            <a:gdLst/>
            <a:ahLst/>
            <a:cxnLst/>
            <a:rect l="l" t="t" r="r" b="b"/>
            <a:pathLst>
              <a:path w="49224" h="1" fill="none" extrusionOk="0">
                <a:moveTo>
                  <a:pt x="0" y="1"/>
                </a:moveTo>
                <a:lnTo>
                  <a:pt x="49224" y="1"/>
                </a:lnTo>
              </a:path>
            </a:pathLst>
          </a:custGeom>
          <a:noFill/>
          <a:ln w="19050" cap="rnd" cmpd="sng">
            <a:solidFill>
              <a:srgbClr val="017A8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Calibri"/>
              <a:buNone/>
            </a:pPr>
            <a:endParaRPr sz="1867"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7A87"/>
        </a:solidFill>
        <a:effectLst/>
      </p:bgPr>
    </p:bg>
    <p:spTree>
      <p:nvGrpSpPr>
        <p:cNvPr id="1" name="Shape 246"/>
        <p:cNvGrpSpPr/>
        <p:nvPr/>
      </p:nvGrpSpPr>
      <p:grpSpPr>
        <a:xfrm>
          <a:off x="0" y="0"/>
          <a:ext cx="0" cy="0"/>
          <a:chOff x="0" y="0"/>
          <a:chExt cx="0" cy="0"/>
        </a:xfrm>
      </p:grpSpPr>
      <p:sp>
        <p:nvSpPr>
          <p:cNvPr id="247" name="Google Shape;247;p6"/>
          <p:cNvSpPr/>
          <p:nvPr/>
        </p:nvSpPr>
        <p:spPr>
          <a:xfrm>
            <a:off x="5433762" y="1219163"/>
            <a:ext cx="1020649" cy="97591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6"/>
          <p:cNvSpPr/>
          <p:nvPr/>
        </p:nvSpPr>
        <p:spPr>
          <a:xfrm>
            <a:off x="-1094142" y="500444"/>
            <a:ext cx="5720063" cy="5720063"/>
          </a:xfrm>
          <a:prstGeom prst="ellipse">
            <a:avLst/>
          </a:prstGeom>
          <a:noFill/>
          <a:ln w="38100" cap="flat" cmpd="sng">
            <a:solidFill>
              <a:schemeClr val="l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6"/>
          <p:cNvSpPr/>
          <p:nvPr/>
        </p:nvSpPr>
        <p:spPr>
          <a:xfrm>
            <a:off x="-711198" y="805703"/>
            <a:ext cx="4954176" cy="4954176"/>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 name="Google Shape;250;p6"/>
          <p:cNvSpPr/>
          <p:nvPr/>
        </p:nvSpPr>
        <p:spPr>
          <a:xfrm>
            <a:off x="10335490" y="6526384"/>
            <a:ext cx="1856510" cy="331616"/>
          </a:xfrm>
          <a:prstGeom prst="rect">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6"/>
          <p:cNvSpPr/>
          <p:nvPr/>
        </p:nvSpPr>
        <p:spPr>
          <a:xfrm>
            <a:off x="-11575" y="6526384"/>
            <a:ext cx="10347066" cy="3316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 name="Google Shape;252;p6"/>
          <p:cNvSpPr/>
          <p:nvPr/>
        </p:nvSpPr>
        <p:spPr>
          <a:xfrm>
            <a:off x="4618299" y="130088"/>
            <a:ext cx="7573701" cy="44094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3" name="Google Shape;253;p6"/>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254" name="Google Shape;254;p6"/>
          <p:cNvSpPr/>
          <p:nvPr/>
        </p:nvSpPr>
        <p:spPr>
          <a:xfrm>
            <a:off x="-11576" y="-49066"/>
            <a:ext cx="5720063"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5" name="Google Shape;255;p6"/>
          <p:cNvSpPr txBox="1"/>
          <p:nvPr/>
        </p:nvSpPr>
        <p:spPr>
          <a:xfrm>
            <a:off x="453389" y="130088"/>
            <a:ext cx="460196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PETUGAS REGSOSEK</a:t>
            </a:r>
            <a:endParaRPr sz="1600" dirty="0">
              <a:latin typeface="Franklin Gothic Medium Cond" panose="020B0606030402020204" pitchFamily="34" charset="0"/>
            </a:endParaRPr>
          </a:p>
        </p:txBody>
      </p:sp>
      <p:sp>
        <p:nvSpPr>
          <p:cNvPr id="256" name="Google Shape;256;p6"/>
          <p:cNvSpPr/>
          <p:nvPr/>
        </p:nvSpPr>
        <p:spPr>
          <a:xfrm>
            <a:off x="453389" y="2015506"/>
            <a:ext cx="2823194" cy="2823194"/>
          </a:xfrm>
          <a:prstGeom prst="ellipse">
            <a:avLst/>
          </a:prstGeom>
          <a:solidFill>
            <a:schemeClr val="lt1"/>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57" name="Google Shape;257;p6" descr="Icon&#10;&#10;Description automatically generated"/>
          <p:cNvPicPr preferRelativeResize="0"/>
          <p:nvPr/>
        </p:nvPicPr>
        <p:blipFill rotWithShape="1">
          <a:blip r:embed="rId3">
            <a:alphaModFix/>
          </a:blip>
          <a:srcRect/>
          <a:stretch/>
        </p:blipFill>
        <p:spPr>
          <a:xfrm>
            <a:off x="74149" y="1564411"/>
            <a:ext cx="3436760" cy="3436760"/>
          </a:xfrm>
          <a:prstGeom prst="rect">
            <a:avLst/>
          </a:prstGeom>
          <a:noFill/>
          <a:ln>
            <a:noFill/>
          </a:ln>
        </p:spPr>
      </p:pic>
      <p:sp>
        <p:nvSpPr>
          <p:cNvPr id="258" name="Google Shape;258;p6"/>
          <p:cNvSpPr txBox="1"/>
          <p:nvPr/>
        </p:nvSpPr>
        <p:spPr>
          <a:xfrm>
            <a:off x="6033874" y="52170"/>
            <a:ext cx="449315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i="1">
                <a:solidFill>
                  <a:srgbClr val="142850"/>
                </a:solidFill>
                <a:latin typeface="Calibri"/>
                <a:ea typeface="Calibri"/>
                <a:cs typeface="Calibri"/>
                <a:sym typeface="Calibri"/>
              </a:rPr>
              <a:t>Atribut Apa yang Saya Bawa?</a:t>
            </a:r>
            <a:endParaRPr/>
          </a:p>
        </p:txBody>
      </p:sp>
      <p:cxnSp>
        <p:nvCxnSpPr>
          <p:cNvPr id="259" name="Google Shape;259;p6"/>
          <p:cNvCxnSpPr/>
          <p:nvPr/>
        </p:nvCxnSpPr>
        <p:spPr>
          <a:xfrm>
            <a:off x="3982078" y="1548576"/>
            <a:ext cx="1166548" cy="0"/>
          </a:xfrm>
          <a:prstGeom prst="straightConnector1">
            <a:avLst/>
          </a:prstGeom>
          <a:noFill/>
          <a:ln w="38100" cap="rnd" cmpd="sng">
            <a:solidFill>
              <a:schemeClr val="lt1"/>
            </a:solidFill>
            <a:prstDash val="solid"/>
            <a:miter lim="800000"/>
            <a:headEnd type="none" w="sm" len="sm"/>
            <a:tailEnd type="none" w="sm" len="sm"/>
          </a:ln>
        </p:spPr>
      </p:cxnSp>
      <p:sp>
        <p:nvSpPr>
          <p:cNvPr id="260" name="Google Shape;260;p6"/>
          <p:cNvSpPr/>
          <p:nvPr/>
        </p:nvSpPr>
        <p:spPr>
          <a:xfrm>
            <a:off x="5002022" y="1415112"/>
            <a:ext cx="266928" cy="26692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1" name="Google Shape;261;p6" descr="Icon&#10;&#10;Description automatically generated"/>
          <p:cNvPicPr preferRelativeResize="0"/>
          <p:nvPr/>
        </p:nvPicPr>
        <p:blipFill rotWithShape="1">
          <a:blip r:embed="rId4">
            <a:alphaModFix/>
          </a:blip>
          <a:srcRect/>
          <a:stretch/>
        </p:blipFill>
        <p:spPr>
          <a:xfrm>
            <a:off x="5539273" y="1323061"/>
            <a:ext cx="809625" cy="809625"/>
          </a:xfrm>
          <a:prstGeom prst="rect">
            <a:avLst/>
          </a:prstGeom>
          <a:noFill/>
          <a:ln>
            <a:noFill/>
          </a:ln>
        </p:spPr>
      </p:pic>
      <p:cxnSp>
        <p:nvCxnSpPr>
          <p:cNvPr id="262" name="Google Shape;262;p6"/>
          <p:cNvCxnSpPr/>
          <p:nvPr/>
        </p:nvCxnSpPr>
        <p:spPr>
          <a:xfrm>
            <a:off x="4625921" y="3202873"/>
            <a:ext cx="1166548" cy="0"/>
          </a:xfrm>
          <a:prstGeom prst="straightConnector1">
            <a:avLst/>
          </a:prstGeom>
          <a:noFill/>
          <a:ln w="38100" cap="rnd" cmpd="sng">
            <a:solidFill>
              <a:schemeClr val="lt1"/>
            </a:solidFill>
            <a:prstDash val="solid"/>
            <a:miter lim="800000"/>
            <a:headEnd type="none" w="sm" len="sm"/>
            <a:tailEnd type="none" w="sm" len="sm"/>
          </a:ln>
        </p:spPr>
      </p:cxnSp>
      <p:sp>
        <p:nvSpPr>
          <p:cNvPr id="263" name="Google Shape;263;p6"/>
          <p:cNvSpPr/>
          <p:nvPr/>
        </p:nvSpPr>
        <p:spPr>
          <a:xfrm>
            <a:off x="5645865" y="3069409"/>
            <a:ext cx="266928" cy="26692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 name="Google Shape;264;p6"/>
          <p:cNvSpPr txBox="1"/>
          <p:nvPr/>
        </p:nvSpPr>
        <p:spPr>
          <a:xfrm>
            <a:off x="6619223" y="1254549"/>
            <a:ext cx="337002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Alat Pelindung Diri (APD)</a:t>
            </a:r>
            <a:endParaRPr/>
          </a:p>
        </p:txBody>
      </p:sp>
      <p:sp>
        <p:nvSpPr>
          <p:cNvPr id="265" name="Google Shape;265;p6"/>
          <p:cNvSpPr txBox="1"/>
          <p:nvPr/>
        </p:nvSpPr>
        <p:spPr>
          <a:xfrm>
            <a:off x="6619223" y="1664146"/>
            <a:ext cx="268874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Masker dan Hand Sanitizer</a:t>
            </a:r>
            <a:endParaRPr/>
          </a:p>
        </p:txBody>
      </p:sp>
      <p:sp>
        <p:nvSpPr>
          <p:cNvPr id="266" name="Google Shape;266;p6"/>
          <p:cNvSpPr/>
          <p:nvPr/>
        </p:nvSpPr>
        <p:spPr>
          <a:xfrm>
            <a:off x="6069397" y="2654091"/>
            <a:ext cx="1020649" cy="97591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67" name="Google Shape;267;p6" descr="Logo&#10;&#10;Description automatically generated"/>
          <p:cNvPicPr preferRelativeResize="0"/>
          <p:nvPr/>
        </p:nvPicPr>
        <p:blipFill rotWithShape="1">
          <a:blip r:embed="rId5">
            <a:alphaModFix/>
          </a:blip>
          <a:srcRect/>
          <a:stretch/>
        </p:blipFill>
        <p:spPr>
          <a:xfrm>
            <a:off x="6160816" y="2666995"/>
            <a:ext cx="868809" cy="868809"/>
          </a:xfrm>
          <a:prstGeom prst="rect">
            <a:avLst/>
          </a:prstGeom>
          <a:noFill/>
          <a:ln>
            <a:noFill/>
          </a:ln>
        </p:spPr>
      </p:pic>
      <p:sp>
        <p:nvSpPr>
          <p:cNvPr id="268" name="Google Shape;268;p6"/>
          <p:cNvSpPr txBox="1"/>
          <p:nvPr/>
        </p:nvSpPr>
        <p:spPr>
          <a:xfrm>
            <a:off x="7246650" y="2686989"/>
            <a:ext cx="299774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Perlengkapan Petugas</a:t>
            </a:r>
            <a:endParaRPr sz="2400" b="1">
              <a:solidFill>
                <a:schemeClr val="lt1"/>
              </a:solidFill>
              <a:latin typeface="Calibri"/>
              <a:ea typeface="Calibri"/>
              <a:cs typeface="Calibri"/>
              <a:sym typeface="Calibri"/>
            </a:endParaRPr>
          </a:p>
        </p:txBody>
      </p:sp>
      <p:sp>
        <p:nvSpPr>
          <p:cNvPr id="269" name="Google Shape;269;p6"/>
          <p:cNvSpPr txBox="1"/>
          <p:nvPr/>
        </p:nvSpPr>
        <p:spPr>
          <a:xfrm>
            <a:off x="7246650" y="3096586"/>
            <a:ext cx="455677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Tas, Pulpen 4 Warna, Pensil, Penghapus, Peraut,  dan Name Tag.</a:t>
            </a:r>
            <a:endParaRPr/>
          </a:p>
        </p:txBody>
      </p:sp>
      <p:cxnSp>
        <p:nvCxnSpPr>
          <p:cNvPr id="270" name="Google Shape;270;p6"/>
          <p:cNvCxnSpPr/>
          <p:nvPr/>
        </p:nvCxnSpPr>
        <p:spPr>
          <a:xfrm>
            <a:off x="4372725" y="4543604"/>
            <a:ext cx="1166548" cy="0"/>
          </a:xfrm>
          <a:prstGeom prst="straightConnector1">
            <a:avLst/>
          </a:prstGeom>
          <a:noFill/>
          <a:ln w="38100" cap="rnd" cmpd="sng">
            <a:solidFill>
              <a:schemeClr val="lt1"/>
            </a:solidFill>
            <a:prstDash val="solid"/>
            <a:miter lim="800000"/>
            <a:headEnd type="none" w="sm" len="sm"/>
            <a:tailEnd type="none" w="sm" len="sm"/>
          </a:ln>
        </p:spPr>
      </p:cxnSp>
      <p:sp>
        <p:nvSpPr>
          <p:cNvPr id="271" name="Google Shape;271;p6"/>
          <p:cNvSpPr/>
          <p:nvPr/>
        </p:nvSpPr>
        <p:spPr>
          <a:xfrm>
            <a:off x="5392669" y="4410140"/>
            <a:ext cx="266928" cy="26692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2" name="Google Shape;272;p6"/>
          <p:cNvSpPr/>
          <p:nvPr/>
        </p:nvSpPr>
        <p:spPr>
          <a:xfrm>
            <a:off x="5841337" y="4096357"/>
            <a:ext cx="1020649" cy="97591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3" name="Google Shape;273;p6" descr="A picture containing text&#10;&#10;Description automatically generated"/>
          <p:cNvPicPr preferRelativeResize="0"/>
          <p:nvPr/>
        </p:nvPicPr>
        <p:blipFill rotWithShape="1">
          <a:blip r:embed="rId6">
            <a:alphaModFix/>
          </a:blip>
          <a:srcRect/>
          <a:stretch/>
        </p:blipFill>
        <p:spPr>
          <a:xfrm>
            <a:off x="5931051" y="4141558"/>
            <a:ext cx="814174" cy="814174"/>
          </a:xfrm>
          <a:prstGeom prst="rect">
            <a:avLst/>
          </a:prstGeom>
          <a:noFill/>
          <a:ln>
            <a:noFill/>
          </a:ln>
        </p:spPr>
      </p:pic>
      <p:sp>
        <p:nvSpPr>
          <p:cNvPr id="274" name="Google Shape;274;p6"/>
          <p:cNvSpPr txBox="1"/>
          <p:nvPr/>
        </p:nvSpPr>
        <p:spPr>
          <a:xfrm>
            <a:off x="7079011" y="4111634"/>
            <a:ext cx="249292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Calibri"/>
                <a:ea typeface="Calibri"/>
                <a:cs typeface="Calibri"/>
                <a:sym typeface="Calibri"/>
              </a:rPr>
              <a:t>Dokumen Petugas</a:t>
            </a:r>
            <a:endParaRPr sz="2400" b="1">
              <a:solidFill>
                <a:schemeClr val="lt1"/>
              </a:solidFill>
              <a:latin typeface="Calibri"/>
              <a:ea typeface="Calibri"/>
              <a:cs typeface="Calibri"/>
              <a:sym typeface="Calibri"/>
            </a:endParaRPr>
          </a:p>
        </p:txBody>
      </p:sp>
      <p:sp>
        <p:nvSpPr>
          <p:cNvPr id="275" name="Google Shape;275;p6"/>
          <p:cNvSpPr txBox="1"/>
          <p:nvPr/>
        </p:nvSpPr>
        <p:spPr>
          <a:xfrm>
            <a:off x="7079011" y="4521231"/>
            <a:ext cx="4556777"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latin typeface="Calibri"/>
                <a:ea typeface="Calibri"/>
                <a:cs typeface="Calibri"/>
                <a:sym typeface="Calibri"/>
              </a:rPr>
              <a:t>Leaflet, Surat Tugas, Buku Pedoman Pendataan Lapangan, Peta WS, Daftar Verifikasi REGSOSEK22-VK1 dan/atau REGSOSEK22-VK2, Kuesioner REGSOSEK22-PSLS jika dibutuhkan, Kuesioner REGSOSEK22-K, dan Kuesioner REGSOSEK22-XK jika dibutuhkan</a:t>
            </a:r>
            <a:endParaRPr sz="1800" i="1">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7A87"/>
        </a:solidFill>
        <a:effectLst/>
      </p:bgPr>
    </p:bg>
    <p:spTree>
      <p:nvGrpSpPr>
        <p:cNvPr id="1" name="Shape 279"/>
        <p:cNvGrpSpPr/>
        <p:nvPr/>
      </p:nvGrpSpPr>
      <p:grpSpPr>
        <a:xfrm>
          <a:off x="0" y="0"/>
          <a:ext cx="0" cy="0"/>
          <a:chOff x="0" y="0"/>
          <a:chExt cx="0" cy="0"/>
        </a:xfrm>
      </p:grpSpPr>
      <p:sp>
        <p:nvSpPr>
          <p:cNvPr id="280" name="Google Shape;280;p7"/>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pSp>
        <p:nvGrpSpPr>
          <p:cNvPr id="281" name="Google Shape;281;p7"/>
          <p:cNvGrpSpPr/>
          <p:nvPr/>
        </p:nvGrpSpPr>
        <p:grpSpPr>
          <a:xfrm>
            <a:off x="666764" y="2401034"/>
            <a:ext cx="10877979" cy="4066410"/>
            <a:chOff x="468996" y="1800585"/>
            <a:chExt cx="8225107" cy="3069143"/>
          </a:xfrm>
        </p:grpSpPr>
        <p:sp>
          <p:nvSpPr>
            <p:cNvPr id="282" name="Google Shape;282;p7"/>
            <p:cNvSpPr/>
            <p:nvPr/>
          </p:nvSpPr>
          <p:spPr>
            <a:xfrm>
              <a:off x="559934" y="1800585"/>
              <a:ext cx="8047200" cy="2949000"/>
            </a:xfrm>
            <a:prstGeom prst="rect">
              <a:avLst/>
            </a:prstGeom>
            <a:solidFill>
              <a:srgbClr val="FCFB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283" name="Google Shape;283;p7"/>
            <p:cNvSpPr/>
            <p:nvPr/>
          </p:nvSpPr>
          <p:spPr>
            <a:xfrm>
              <a:off x="468996" y="4551796"/>
              <a:ext cx="390600" cy="313200"/>
            </a:xfrm>
            <a:prstGeom prst="rtTriangle">
              <a:avLst/>
            </a:prstGeom>
            <a:solidFill>
              <a:srgbClr val="017A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284" name="Google Shape;284;p7"/>
            <p:cNvSpPr/>
            <p:nvPr/>
          </p:nvSpPr>
          <p:spPr>
            <a:xfrm flipH="1">
              <a:off x="8303503" y="4556528"/>
              <a:ext cx="390600" cy="313200"/>
            </a:xfrm>
            <a:prstGeom prst="rtTriangle">
              <a:avLst/>
            </a:prstGeom>
            <a:solidFill>
              <a:srgbClr val="017A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grpSp>
      <p:sp>
        <p:nvSpPr>
          <p:cNvPr id="285" name="Google Shape;285;p7"/>
          <p:cNvSpPr/>
          <p:nvPr/>
        </p:nvSpPr>
        <p:spPr>
          <a:xfrm>
            <a:off x="787032" y="2400677"/>
            <a:ext cx="10642348" cy="3907319"/>
          </a:xfrm>
          <a:custGeom>
            <a:avLst/>
            <a:gdLst/>
            <a:ahLst/>
            <a:cxnLst/>
            <a:rect l="l" t="t" r="r" b="b"/>
            <a:pathLst>
              <a:path w="284428" h="133904" fill="none" extrusionOk="0">
                <a:moveTo>
                  <a:pt x="1" y="128140"/>
                </a:moveTo>
                <a:lnTo>
                  <a:pt x="1" y="0"/>
                </a:lnTo>
                <a:lnTo>
                  <a:pt x="284427" y="0"/>
                </a:lnTo>
                <a:lnTo>
                  <a:pt x="284427" y="128140"/>
                </a:lnTo>
                <a:cubicBezTo>
                  <a:pt x="282228" y="130441"/>
                  <a:pt x="280944" y="131704"/>
                  <a:pt x="278664" y="133903"/>
                </a:cubicBezTo>
                <a:lnTo>
                  <a:pt x="5764" y="133903"/>
                </a:lnTo>
                <a:cubicBezTo>
                  <a:pt x="3463" y="131704"/>
                  <a:pt x="2200" y="130441"/>
                  <a:pt x="1" y="128140"/>
                </a:cubicBezTo>
                <a:close/>
              </a:path>
            </a:pathLst>
          </a:custGeom>
          <a:solidFill>
            <a:srgbClr val="665752"/>
          </a:solidFill>
          <a:ln w="19050" cap="flat"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286" name="Google Shape;286;p7"/>
          <p:cNvSpPr/>
          <p:nvPr/>
        </p:nvSpPr>
        <p:spPr>
          <a:xfrm>
            <a:off x="787032" y="561401"/>
            <a:ext cx="10642348" cy="1839303"/>
          </a:xfrm>
          <a:custGeom>
            <a:avLst/>
            <a:gdLst/>
            <a:ahLst/>
            <a:cxnLst/>
            <a:rect l="l" t="t" r="r" b="b"/>
            <a:pathLst>
              <a:path w="284428" h="63033" fill="none" extrusionOk="0">
                <a:moveTo>
                  <a:pt x="1" y="63032"/>
                </a:moveTo>
                <a:lnTo>
                  <a:pt x="1" y="6009"/>
                </a:lnTo>
                <a:lnTo>
                  <a:pt x="6009" y="1"/>
                </a:lnTo>
                <a:lnTo>
                  <a:pt x="278399" y="1"/>
                </a:lnTo>
                <a:cubicBezTo>
                  <a:pt x="280782" y="2363"/>
                  <a:pt x="282146" y="3646"/>
                  <a:pt x="284427" y="6009"/>
                </a:cubicBezTo>
                <a:lnTo>
                  <a:pt x="284427" y="63032"/>
                </a:lnTo>
              </a:path>
            </a:pathLst>
          </a:custGeom>
          <a:noFill/>
          <a:ln w="19050" cap="flat"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287" name="Google Shape;287;p7"/>
          <p:cNvSpPr/>
          <p:nvPr/>
        </p:nvSpPr>
        <p:spPr>
          <a:xfrm>
            <a:off x="813795" y="593505"/>
            <a:ext cx="116487" cy="116516"/>
          </a:xfrm>
          <a:custGeom>
            <a:avLst/>
            <a:gdLst/>
            <a:ahLst/>
            <a:cxnLst/>
            <a:rect l="l" t="t" r="r" b="b"/>
            <a:pathLst>
              <a:path w="3992" h="3993" extrusionOk="0">
                <a:moveTo>
                  <a:pt x="0" y="1"/>
                </a:moveTo>
                <a:lnTo>
                  <a:pt x="0" y="3992"/>
                </a:lnTo>
                <a:lnTo>
                  <a:pt x="3992" y="3992"/>
                </a:lnTo>
                <a:lnTo>
                  <a:pt x="3992" y="1"/>
                </a:lnTo>
                <a:close/>
              </a:path>
            </a:pathLst>
          </a:custGeom>
          <a:solidFill>
            <a:srgbClr val="D8D8D8"/>
          </a:solidFill>
          <a:ln w="9525" cap="flat" cmpd="sng">
            <a:solidFill>
              <a:srgbClr val="D8D8D8"/>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288" name="Google Shape;288;p7"/>
          <p:cNvSpPr/>
          <p:nvPr/>
        </p:nvSpPr>
        <p:spPr>
          <a:xfrm>
            <a:off x="873205" y="801500"/>
            <a:ext cx="29" cy="1329412"/>
          </a:xfrm>
          <a:custGeom>
            <a:avLst/>
            <a:gdLst/>
            <a:ahLst/>
            <a:cxnLst/>
            <a:rect l="l" t="t" r="r" b="b"/>
            <a:pathLst>
              <a:path w="1" h="45559" fill="none" extrusionOk="0">
                <a:moveTo>
                  <a:pt x="1" y="1"/>
                </a:moveTo>
                <a:lnTo>
                  <a:pt x="1" y="45558"/>
                </a:lnTo>
              </a:path>
            </a:pathLst>
          </a:custGeom>
          <a:solidFill>
            <a:srgbClr val="FCFBF7"/>
          </a:solidFill>
          <a:ln w="9525" cap="rnd"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289" name="Google Shape;289;p7"/>
          <p:cNvSpPr/>
          <p:nvPr/>
        </p:nvSpPr>
        <p:spPr>
          <a:xfrm>
            <a:off x="1031887" y="650552"/>
            <a:ext cx="1327019" cy="29"/>
          </a:xfrm>
          <a:custGeom>
            <a:avLst/>
            <a:gdLst/>
            <a:ahLst/>
            <a:cxnLst/>
            <a:rect l="l" t="t" r="r" b="b"/>
            <a:pathLst>
              <a:path w="45477" h="1" fill="none" extrusionOk="0">
                <a:moveTo>
                  <a:pt x="0" y="1"/>
                </a:moveTo>
                <a:lnTo>
                  <a:pt x="45477" y="1"/>
                </a:lnTo>
              </a:path>
            </a:pathLst>
          </a:custGeom>
          <a:solidFill>
            <a:srgbClr val="FCFBF7"/>
          </a:solidFill>
          <a:ln w="9525" cap="rnd"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290" name="Google Shape;290;p7"/>
          <p:cNvSpPr txBox="1"/>
          <p:nvPr/>
        </p:nvSpPr>
        <p:spPr>
          <a:xfrm>
            <a:off x="930282" y="2911760"/>
            <a:ext cx="10343540" cy="2195288"/>
          </a:xfrm>
          <a:prstGeom prst="rect">
            <a:avLst/>
          </a:prstGeom>
          <a:noFill/>
          <a:ln>
            <a:noFill/>
          </a:ln>
        </p:spPr>
        <p:txBody>
          <a:bodyPr spcFirstLastPara="1" wrap="square" lIns="121900" tIns="121900" rIns="121900" bIns="121900" anchor="ctr" anchorCtr="0">
            <a:noAutofit/>
          </a:bodyPr>
          <a:lstStyle/>
          <a:p>
            <a:pPr marL="0" marR="0" lvl="0" indent="0" algn="ctr" rtl="0">
              <a:lnSpc>
                <a:spcPct val="80000"/>
              </a:lnSpc>
              <a:spcBef>
                <a:spcPts val="0"/>
              </a:spcBef>
              <a:spcAft>
                <a:spcPts val="0"/>
              </a:spcAft>
              <a:buClr>
                <a:srgbClr val="2C2C2C"/>
              </a:buClr>
              <a:buSzPts val="1800"/>
              <a:buFont typeface="Raleway"/>
              <a:buNone/>
            </a:pPr>
            <a:r>
              <a:rPr lang="en-US" sz="7000" b="1" i="0" u="none" strike="noStrike" cap="none">
                <a:solidFill>
                  <a:srgbClr val="017A87"/>
                </a:solidFill>
                <a:latin typeface="Arial"/>
                <a:ea typeface="Arial"/>
                <a:cs typeface="Arial"/>
                <a:sym typeface="Arial"/>
              </a:rPr>
              <a:t>SIAPA TEMAN KERJA SAYA ?</a:t>
            </a:r>
            <a:endParaRPr sz="7000" b="1" i="0" u="none" strike="noStrike" cap="none">
              <a:solidFill>
                <a:srgbClr val="017A87"/>
              </a:solidFill>
              <a:latin typeface="Arial"/>
              <a:ea typeface="Arial"/>
              <a:cs typeface="Arial"/>
              <a:sym typeface="Arial"/>
            </a:endParaRPr>
          </a:p>
        </p:txBody>
      </p:sp>
      <p:sp>
        <p:nvSpPr>
          <p:cNvPr id="291" name="Google Shape;291;p7"/>
          <p:cNvSpPr/>
          <p:nvPr/>
        </p:nvSpPr>
        <p:spPr>
          <a:xfrm>
            <a:off x="8517551" y="5640985"/>
            <a:ext cx="2160000" cy="29"/>
          </a:xfrm>
          <a:custGeom>
            <a:avLst/>
            <a:gdLst/>
            <a:ahLst/>
            <a:cxnLst/>
            <a:rect l="l" t="t" r="r" b="b"/>
            <a:pathLst>
              <a:path w="49224" h="1" fill="none" extrusionOk="0">
                <a:moveTo>
                  <a:pt x="0" y="1"/>
                </a:moveTo>
                <a:lnTo>
                  <a:pt x="49224" y="1"/>
                </a:lnTo>
              </a:path>
            </a:pathLst>
          </a:custGeom>
          <a:noFill/>
          <a:ln w="19050" cap="rnd" cmpd="sng">
            <a:solidFill>
              <a:srgbClr val="017A8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Calibri"/>
              <a:buNone/>
            </a:pPr>
            <a:endParaRPr sz="1867"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7A87"/>
        </a:solidFill>
        <a:effectLst/>
      </p:bgPr>
    </p:bg>
    <p:spTree>
      <p:nvGrpSpPr>
        <p:cNvPr id="1" name="Shape 295"/>
        <p:cNvGrpSpPr/>
        <p:nvPr/>
      </p:nvGrpSpPr>
      <p:grpSpPr>
        <a:xfrm>
          <a:off x="0" y="0"/>
          <a:ext cx="0" cy="0"/>
          <a:chOff x="0" y="0"/>
          <a:chExt cx="0" cy="0"/>
        </a:xfrm>
      </p:grpSpPr>
      <p:sp>
        <p:nvSpPr>
          <p:cNvPr id="296" name="Google Shape;296;p8"/>
          <p:cNvSpPr/>
          <p:nvPr/>
        </p:nvSpPr>
        <p:spPr>
          <a:xfrm>
            <a:off x="0" y="6288136"/>
            <a:ext cx="12192000" cy="569860"/>
          </a:xfrm>
          <a:prstGeom prst="rect">
            <a:avLst/>
          </a:prstGeom>
          <a:solidFill>
            <a:srgbClr val="017A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p8"/>
          <p:cNvSpPr/>
          <p:nvPr/>
        </p:nvSpPr>
        <p:spPr>
          <a:xfrm>
            <a:off x="4618299" y="130088"/>
            <a:ext cx="7573701" cy="44094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p8"/>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299" name="Google Shape;299;p8"/>
          <p:cNvSpPr/>
          <p:nvPr/>
        </p:nvSpPr>
        <p:spPr>
          <a:xfrm>
            <a:off x="-11576" y="-49066"/>
            <a:ext cx="5720063" cy="925976"/>
          </a:xfrm>
          <a:custGeom>
            <a:avLst/>
            <a:gdLst/>
            <a:ahLst/>
            <a:cxnLst/>
            <a:rect l="l" t="t" r="r" b="b"/>
            <a:pathLst>
              <a:path w="4799029" h="693115" extrusionOk="0">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0" name="Google Shape;300;p8"/>
          <p:cNvSpPr txBox="1"/>
          <p:nvPr/>
        </p:nvSpPr>
        <p:spPr>
          <a:xfrm>
            <a:off x="375937" y="130088"/>
            <a:ext cx="5332550"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1"/>
                </a:solidFill>
                <a:latin typeface="Franklin Gothic Medium Cond" panose="020B0606030402020204" pitchFamily="34" charset="0"/>
                <a:ea typeface="Libre Franklin Medium"/>
                <a:cs typeface="Libre Franklin Medium"/>
                <a:sym typeface="Libre Franklin Medium"/>
              </a:rPr>
              <a:t>ORGANISASI LAPANGAN</a:t>
            </a:r>
            <a:endParaRPr sz="1600" dirty="0">
              <a:latin typeface="Franklin Gothic Medium Cond" panose="020B0606030402020204" pitchFamily="34" charset="0"/>
            </a:endParaRPr>
          </a:p>
        </p:txBody>
      </p:sp>
      <p:sp>
        <p:nvSpPr>
          <p:cNvPr id="301" name="Google Shape;301;p8"/>
          <p:cNvSpPr txBox="1"/>
          <p:nvPr/>
        </p:nvSpPr>
        <p:spPr>
          <a:xfrm>
            <a:off x="7667625" y="141663"/>
            <a:ext cx="380805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rgbClr val="142850"/>
                </a:solidFill>
                <a:latin typeface="Calibri"/>
                <a:ea typeface="Calibri"/>
                <a:cs typeface="Calibri"/>
                <a:sym typeface="Calibri"/>
              </a:rPr>
              <a:t>lihat buku pedoman halaman 9</a:t>
            </a:r>
            <a:endParaRPr/>
          </a:p>
        </p:txBody>
      </p:sp>
      <p:cxnSp>
        <p:nvCxnSpPr>
          <p:cNvPr id="302" name="Google Shape;302;p8"/>
          <p:cNvCxnSpPr/>
          <p:nvPr/>
        </p:nvCxnSpPr>
        <p:spPr>
          <a:xfrm>
            <a:off x="2391765" y="4258011"/>
            <a:ext cx="0" cy="525654"/>
          </a:xfrm>
          <a:prstGeom prst="straightConnector1">
            <a:avLst/>
          </a:prstGeom>
          <a:noFill/>
          <a:ln w="28575" cap="flat" cmpd="sng">
            <a:solidFill>
              <a:srgbClr val="EAA824"/>
            </a:solidFill>
            <a:prstDash val="solid"/>
            <a:miter lim="800000"/>
            <a:headEnd type="none" w="sm" len="sm"/>
            <a:tailEnd type="none" w="sm" len="sm"/>
          </a:ln>
        </p:spPr>
      </p:cxnSp>
      <p:cxnSp>
        <p:nvCxnSpPr>
          <p:cNvPr id="303" name="Google Shape;303;p8"/>
          <p:cNvCxnSpPr/>
          <p:nvPr/>
        </p:nvCxnSpPr>
        <p:spPr>
          <a:xfrm>
            <a:off x="7815251" y="2659111"/>
            <a:ext cx="0" cy="617883"/>
          </a:xfrm>
          <a:prstGeom prst="straightConnector1">
            <a:avLst/>
          </a:prstGeom>
          <a:noFill/>
          <a:ln w="28575" cap="flat" cmpd="sng">
            <a:solidFill>
              <a:srgbClr val="EAA824"/>
            </a:solidFill>
            <a:prstDash val="solid"/>
            <a:miter lim="800000"/>
            <a:headEnd type="none" w="sm" len="sm"/>
            <a:tailEnd type="none" w="sm" len="sm"/>
          </a:ln>
        </p:spPr>
      </p:cxnSp>
      <p:cxnSp>
        <p:nvCxnSpPr>
          <p:cNvPr id="304" name="Google Shape;304;p8"/>
          <p:cNvCxnSpPr/>
          <p:nvPr/>
        </p:nvCxnSpPr>
        <p:spPr>
          <a:xfrm>
            <a:off x="5262551" y="2659111"/>
            <a:ext cx="0" cy="1613931"/>
          </a:xfrm>
          <a:prstGeom prst="straightConnector1">
            <a:avLst/>
          </a:prstGeom>
          <a:noFill/>
          <a:ln w="28575" cap="flat" cmpd="sng">
            <a:solidFill>
              <a:srgbClr val="EAA824"/>
            </a:solidFill>
            <a:prstDash val="solid"/>
            <a:miter lim="800000"/>
            <a:headEnd type="none" w="sm" len="sm"/>
            <a:tailEnd type="none" w="sm" len="sm"/>
          </a:ln>
        </p:spPr>
      </p:cxnSp>
      <p:cxnSp>
        <p:nvCxnSpPr>
          <p:cNvPr id="305" name="Google Shape;305;p8"/>
          <p:cNvCxnSpPr/>
          <p:nvPr/>
        </p:nvCxnSpPr>
        <p:spPr>
          <a:xfrm>
            <a:off x="2378530" y="2659111"/>
            <a:ext cx="0" cy="578051"/>
          </a:xfrm>
          <a:prstGeom prst="straightConnector1">
            <a:avLst/>
          </a:prstGeom>
          <a:noFill/>
          <a:ln w="28575" cap="flat" cmpd="sng">
            <a:solidFill>
              <a:srgbClr val="EAA824"/>
            </a:solidFill>
            <a:prstDash val="solid"/>
            <a:miter lim="800000"/>
            <a:headEnd type="none" w="sm" len="sm"/>
            <a:tailEnd type="none" w="sm" len="sm"/>
          </a:ln>
        </p:spPr>
      </p:cxnSp>
      <p:cxnSp>
        <p:nvCxnSpPr>
          <p:cNvPr id="306" name="Google Shape;306;p8"/>
          <p:cNvCxnSpPr/>
          <p:nvPr/>
        </p:nvCxnSpPr>
        <p:spPr>
          <a:xfrm>
            <a:off x="6824651" y="1845315"/>
            <a:ext cx="0" cy="827527"/>
          </a:xfrm>
          <a:prstGeom prst="straightConnector1">
            <a:avLst/>
          </a:prstGeom>
          <a:noFill/>
          <a:ln w="28575" cap="flat" cmpd="sng">
            <a:solidFill>
              <a:srgbClr val="EAA824"/>
            </a:solidFill>
            <a:prstDash val="solid"/>
            <a:miter lim="800000"/>
            <a:headEnd type="none" w="sm" len="sm"/>
            <a:tailEnd type="none" w="sm" len="sm"/>
          </a:ln>
        </p:spPr>
      </p:cxnSp>
      <p:sp>
        <p:nvSpPr>
          <p:cNvPr id="307" name="Google Shape;307;p8"/>
          <p:cNvSpPr/>
          <p:nvPr/>
        </p:nvSpPr>
        <p:spPr>
          <a:xfrm>
            <a:off x="5262551" y="1258752"/>
            <a:ext cx="3124200" cy="925976"/>
          </a:xfrm>
          <a:prstGeom prst="roundRect">
            <a:avLst>
              <a:gd name="adj" fmla="val 16667"/>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 name="Google Shape;308;p8"/>
          <p:cNvSpPr/>
          <p:nvPr/>
        </p:nvSpPr>
        <p:spPr>
          <a:xfrm>
            <a:off x="4575766" y="1034957"/>
            <a:ext cx="1373570" cy="1373570"/>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09" name="Google Shape;309;p8" descr="Icon&#10;&#10;Description automatically generated"/>
          <p:cNvPicPr preferRelativeResize="0"/>
          <p:nvPr/>
        </p:nvPicPr>
        <p:blipFill rotWithShape="1">
          <a:blip r:embed="rId3">
            <a:alphaModFix/>
          </a:blip>
          <a:srcRect/>
          <a:stretch/>
        </p:blipFill>
        <p:spPr>
          <a:xfrm>
            <a:off x="4749037" y="1162844"/>
            <a:ext cx="1027028" cy="1027028"/>
          </a:xfrm>
          <a:prstGeom prst="rect">
            <a:avLst/>
          </a:prstGeom>
          <a:noFill/>
          <a:ln>
            <a:noFill/>
          </a:ln>
        </p:spPr>
      </p:pic>
      <p:sp>
        <p:nvSpPr>
          <p:cNvPr id="310" name="Google Shape;310;p8"/>
          <p:cNvSpPr txBox="1"/>
          <p:nvPr/>
        </p:nvSpPr>
        <p:spPr>
          <a:xfrm>
            <a:off x="6129172" y="1398575"/>
            <a:ext cx="242902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Calibri"/>
                <a:ea typeface="Calibri"/>
                <a:cs typeface="Calibri"/>
                <a:sym typeface="Calibri"/>
              </a:rPr>
              <a:t>KOSEKA</a:t>
            </a:r>
            <a:endParaRPr/>
          </a:p>
        </p:txBody>
      </p:sp>
      <p:sp>
        <p:nvSpPr>
          <p:cNvPr id="311" name="Google Shape;311;p8"/>
          <p:cNvSpPr/>
          <p:nvPr/>
        </p:nvSpPr>
        <p:spPr>
          <a:xfrm>
            <a:off x="1329562" y="3173739"/>
            <a:ext cx="2097736" cy="646331"/>
          </a:xfrm>
          <a:prstGeom prst="roundRect">
            <a:avLst>
              <a:gd name="adj" fmla="val 16667"/>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2" name="Google Shape;312;p8"/>
          <p:cNvSpPr txBox="1"/>
          <p:nvPr/>
        </p:nvSpPr>
        <p:spPr>
          <a:xfrm>
            <a:off x="2167603" y="3173739"/>
            <a:ext cx="125969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Calibri"/>
                <a:ea typeface="Calibri"/>
                <a:cs typeface="Calibri"/>
                <a:sym typeface="Calibri"/>
              </a:rPr>
              <a:t>PML</a:t>
            </a:r>
            <a:endParaRPr/>
          </a:p>
        </p:txBody>
      </p:sp>
      <p:sp>
        <p:nvSpPr>
          <p:cNvPr id="313" name="Google Shape;313;p8"/>
          <p:cNvSpPr/>
          <p:nvPr/>
        </p:nvSpPr>
        <p:spPr>
          <a:xfrm>
            <a:off x="1072755" y="2996502"/>
            <a:ext cx="1000803" cy="1000803"/>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4" name="Google Shape;314;p8" descr="Icon&#10;&#10;Description automatically generated"/>
          <p:cNvPicPr preferRelativeResize="0"/>
          <p:nvPr/>
        </p:nvPicPr>
        <p:blipFill rotWithShape="1">
          <a:blip r:embed="rId4">
            <a:alphaModFix/>
          </a:blip>
          <a:srcRect/>
          <a:stretch/>
        </p:blipFill>
        <p:spPr>
          <a:xfrm>
            <a:off x="1216571" y="3107366"/>
            <a:ext cx="712704" cy="712704"/>
          </a:xfrm>
          <a:prstGeom prst="rect">
            <a:avLst/>
          </a:prstGeom>
          <a:noFill/>
          <a:ln>
            <a:noFill/>
          </a:ln>
        </p:spPr>
      </p:pic>
      <p:sp>
        <p:nvSpPr>
          <p:cNvPr id="315" name="Google Shape;315;p8"/>
          <p:cNvSpPr/>
          <p:nvPr/>
        </p:nvSpPr>
        <p:spPr>
          <a:xfrm>
            <a:off x="3910996" y="3173739"/>
            <a:ext cx="2097736" cy="646331"/>
          </a:xfrm>
          <a:prstGeom prst="roundRect">
            <a:avLst>
              <a:gd name="adj" fmla="val 16667"/>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6" name="Google Shape;316;p8"/>
          <p:cNvSpPr txBox="1"/>
          <p:nvPr/>
        </p:nvSpPr>
        <p:spPr>
          <a:xfrm>
            <a:off x="4749037" y="3173739"/>
            <a:ext cx="125969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Calibri"/>
                <a:ea typeface="Calibri"/>
                <a:cs typeface="Calibri"/>
                <a:sym typeface="Calibri"/>
              </a:rPr>
              <a:t>PML</a:t>
            </a:r>
            <a:endParaRPr/>
          </a:p>
        </p:txBody>
      </p:sp>
      <p:sp>
        <p:nvSpPr>
          <p:cNvPr id="317" name="Google Shape;317;p8"/>
          <p:cNvSpPr/>
          <p:nvPr/>
        </p:nvSpPr>
        <p:spPr>
          <a:xfrm>
            <a:off x="3654189" y="2996502"/>
            <a:ext cx="1000803" cy="1000803"/>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8" name="Google Shape;318;p8"/>
          <p:cNvSpPr/>
          <p:nvPr/>
        </p:nvSpPr>
        <p:spPr>
          <a:xfrm>
            <a:off x="9270911" y="3185686"/>
            <a:ext cx="2097736" cy="646331"/>
          </a:xfrm>
          <a:prstGeom prst="roundRect">
            <a:avLst>
              <a:gd name="adj" fmla="val 16667"/>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 name="Google Shape;319;p8"/>
          <p:cNvSpPr txBox="1"/>
          <p:nvPr/>
        </p:nvSpPr>
        <p:spPr>
          <a:xfrm>
            <a:off x="10108952" y="3185686"/>
            <a:ext cx="125969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Calibri"/>
                <a:ea typeface="Calibri"/>
                <a:cs typeface="Calibri"/>
                <a:sym typeface="Calibri"/>
              </a:rPr>
              <a:t>PML</a:t>
            </a:r>
            <a:endParaRPr/>
          </a:p>
        </p:txBody>
      </p:sp>
      <p:sp>
        <p:nvSpPr>
          <p:cNvPr id="320" name="Google Shape;320;p8"/>
          <p:cNvSpPr/>
          <p:nvPr/>
        </p:nvSpPr>
        <p:spPr>
          <a:xfrm>
            <a:off x="9014104" y="3008449"/>
            <a:ext cx="1000803" cy="1000803"/>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21" name="Google Shape;321;p8" descr="Icon&#10;&#10;Description automatically generated"/>
          <p:cNvPicPr preferRelativeResize="0"/>
          <p:nvPr/>
        </p:nvPicPr>
        <p:blipFill rotWithShape="1">
          <a:blip r:embed="rId4">
            <a:alphaModFix/>
          </a:blip>
          <a:srcRect/>
          <a:stretch/>
        </p:blipFill>
        <p:spPr>
          <a:xfrm>
            <a:off x="9157920" y="3119313"/>
            <a:ext cx="712704" cy="712704"/>
          </a:xfrm>
          <a:prstGeom prst="rect">
            <a:avLst/>
          </a:prstGeom>
          <a:noFill/>
          <a:ln>
            <a:noFill/>
          </a:ln>
        </p:spPr>
      </p:pic>
      <p:sp>
        <p:nvSpPr>
          <p:cNvPr id="322" name="Google Shape;322;p8"/>
          <p:cNvSpPr/>
          <p:nvPr/>
        </p:nvSpPr>
        <p:spPr>
          <a:xfrm>
            <a:off x="6716987" y="3173739"/>
            <a:ext cx="2097736" cy="646331"/>
          </a:xfrm>
          <a:prstGeom prst="roundRect">
            <a:avLst>
              <a:gd name="adj" fmla="val 16667"/>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3" name="Google Shape;323;p8"/>
          <p:cNvSpPr txBox="1"/>
          <p:nvPr/>
        </p:nvSpPr>
        <p:spPr>
          <a:xfrm>
            <a:off x="7555028" y="3173739"/>
            <a:ext cx="125969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Calibri"/>
                <a:ea typeface="Calibri"/>
                <a:cs typeface="Calibri"/>
                <a:sym typeface="Calibri"/>
              </a:rPr>
              <a:t>……..</a:t>
            </a:r>
            <a:endParaRPr/>
          </a:p>
        </p:txBody>
      </p:sp>
      <p:sp>
        <p:nvSpPr>
          <p:cNvPr id="324" name="Google Shape;324;p8"/>
          <p:cNvSpPr/>
          <p:nvPr/>
        </p:nvSpPr>
        <p:spPr>
          <a:xfrm>
            <a:off x="6460180" y="2996502"/>
            <a:ext cx="1000803" cy="1000803"/>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25" name="Google Shape;325;p8" descr="Icon&#10;&#10;Description automatically generated"/>
          <p:cNvPicPr preferRelativeResize="0"/>
          <p:nvPr/>
        </p:nvPicPr>
        <p:blipFill rotWithShape="1">
          <a:blip r:embed="rId5">
            <a:alphaModFix/>
          </a:blip>
          <a:srcRect/>
          <a:stretch/>
        </p:blipFill>
        <p:spPr>
          <a:xfrm>
            <a:off x="6564701" y="3276994"/>
            <a:ext cx="516843" cy="516843"/>
          </a:xfrm>
          <a:prstGeom prst="rect">
            <a:avLst/>
          </a:prstGeom>
          <a:noFill/>
          <a:ln>
            <a:noFill/>
          </a:ln>
        </p:spPr>
      </p:pic>
      <p:pic>
        <p:nvPicPr>
          <p:cNvPr id="326" name="Google Shape;326;p8" descr="Icon&#10;&#10;Description automatically generated"/>
          <p:cNvPicPr preferRelativeResize="0"/>
          <p:nvPr/>
        </p:nvPicPr>
        <p:blipFill rotWithShape="1">
          <a:blip r:embed="rId6">
            <a:alphaModFix/>
          </a:blip>
          <a:srcRect/>
          <a:stretch/>
        </p:blipFill>
        <p:spPr>
          <a:xfrm>
            <a:off x="3816951" y="3107366"/>
            <a:ext cx="694382" cy="694382"/>
          </a:xfrm>
          <a:prstGeom prst="rect">
            <a:avLst/>
          </a:prstGeom>
          <a:noFill/>
          <a:ln>
            <a:noFill/>
          </a:ln>
        </p:spPr>
      </p:pic>
      <p:pic>
        <p:nvPicPr>
          <p:cNvPr id="327" name="Google Shape;327;p8" descr="Icon&#10;&#10;Description automatically generated"/>
          <p:cNvPicPr preferRelativeResize="0"/>
          <p:nvPr/>
        </p:nvPicPr>
        <p:blipFill rotWithShape="1">
          <a:blip r:embed="rId7">
            <a:alphaModFix/>
          </a:blip>
          <a:srcRect/>
          <a:stretch/>
        </p:blipFill>
        <p:spPr>
          <a:xfrm>
            <a:off x="6804625" y="3227923"/>
            <a:ext cx="565914" cy="565914"/>
          </a:xfrm>
          <a:prstGeom prst="rect">
            <a:avLst/>
          </a:prstGeom>
          <a:noFill/>
          <a:ln>
            <a:noFill/>
          </a:ln>
        </p:spPr>
      </p:pic>
      <p:sp>
        <p:nvSpPr>
          <p:cNvPr id="328" name="Google Shape;328;p8"/>
          <p:cNvSpPr/>
          <p:nvPr/>
        </p:nvSpPr>
        <p:spPr>
          <a:xfrm>
            <a:off x="1329562" y="4654197"/>
            <a:ext cx="2097736" cy="646331"/>
          </a:xfrm>
          <a:prstGeom prst="roundRect">
            <a:avLst>
              <a:gd name="adj" fmla="val 16667"/>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9" name="Google Shape;329;p8"/>
          <p:cNvSpPr txBox="1"/>
          <p:nvPr/>
        </p:nvSpPr>
        <p:spPr>
          <a:xfrm>
            <a:off x="2167603" y="4654197"/>
            <a:ext cx="125969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Calibri"/>
                <a:ea typeface="Calibri"/>
                <a:cs typeface="Calibri"/>
                <a:sym typeface="Calibri"/>
              </a:rPr>
              <a:t>PPL</a:t>
            </a:r>
            <a:endParaRPr/>
          </a:p>
        </p:txBody>
      </p:sp>
      <p:sp>
        <p:nvSpPr>
          <p:cNvPr id="330" name="Google Shape;330;p8"/>
          <p:cNvSpPr/>
          <p:nvPr/>
        </p:nvSpPr>
        <p:spPr>
          <a:xfrm>
            <a:off x="1072755" y="4476960"/>
            <a:ext cx="1000803" cy="1000803"/>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p8"/>
          <p:cNvSpPr/>
          <p:nvPr/>
        </p:nvSpPr>
        <p:spPr>
          <a:xfrm>
            <a:off x="3910996" y="4654197"/>
            <a:ext cx="2097736" cy="646331"/>
          </a:xfrm>
          <a:prstGeom prst="roundRect">
            <a:avLst>
              <a:gd name="adj" fmla="val 16667"/>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8"/>
          <p:cNvSpPr txBox="1"/>
          <p:nvPr/>
        </p:nvSpPr>
        <p:spPr>
          <a:xfrm>
            <a:off x="4749037" y="4654197"/>
            <a:ext cx="125969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Calibri"/>
                <a:ea typeface="Calibri"/>
                <a:cs typeface="Calibri"/>
                <a:sym typeface="Calibri"/>
              </a:rPr>
              <a:t>PPL</a:t>
            </a:r>
            <a:endParaRPr/>
          </a:p>
        </p:txBody>
      </p:sp>
      <p:sp>
        <p:nvSpPr>
          <p:cNvPr id="333" name="Google Shape;333;p8"/>
          <p:cNvSpPr/>
          <p:nvPr/>
        </p:nvSpPr>
        <p:spPr>
          <a:xfrm>
            <a:off x="3654189" y="4476960"/>
            <a:ext cx="1000803" cy="1000803"/>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8"/>
          <p:cNvSpPr/>
          <p:nvPr/>
        </p:nvSpPr>
        <p:spPr>
          <a:xfrm>
            <a:off x="6460464" y="4654197"/>
            <a:ext cx="2097736" cy="646331"/>
          </a:xfrm>
          <a:prstGeom prst="roundRect">
            <a:avLst>
              <a:gd name="adj" fmla="val 16667"/>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8"/>
          <p:cNvSpPr txBox="1"/>
          <p:nvPr/>
        </p:nvSpPr>
        <p:spPr>
          <a:xfrm>
            <a:off x="7298505" y="4654197"/>
            <a:ext cx="125969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Calibri"/>
                <a:ea typeface="Calibri"/>
                <a:cs typeface="Calibri"/>
                <a:sym typeface="Calibri"/>
              </a:rPr>
              <a:t>PPL</a:t>
            </a:r>
            <a:endParaRPr/>
          </a:p>
        </p:txBody>
      </p:sp>
      <p:sp>
        <p:nvSpPr>
          <p:cNvPr id="336" name="Google Shape;336;p8"/>
          <p:cNvSpPr/>
          <p:nvPr/>
        </p:nvSpPr>
        <p:spPr>
          <a:xfrm>
            <a:off x="6203657" y="4476960"/>
            <a:ext cx="1000803" cy="1000803"/>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 name="Google Shape;337;p8"/>
          <p:cNvSpPr/>
          <p:nvPr/>
        </p:nvSpPr>
        <p:spPr>
          <a:xfrm>
            <a:off x="9009932" y="4654197"/>
            <a:ext cx="2097736" cy="646331"/>
          </a:xfrm>
          <a:prstGeom prst="roundRect">
            <a:avLst>
              <a:gd name="adj" fmla="val 16667"/>
            </a:avLst>
          </a:prstGeom>
          <a:solidFill>
            <a:srgbClr val="EAA8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8" name="Google Shape;338;p8"/>
          <p:cNvSpPr txBox="1"/>
          <p:nvPr/>
        </p:nvSpPr>
        <p:spPr>
          <a:xfrm>
            <a:off x="9847973" y="4654197"/>
            <a:ext cx="125969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lt1"/>
                </a:solidFill>
                <a:latin typeface="Calibri"/>
                <a:ea typeface="Calibri"/>
                <a:cs typeface="Calibri"/>
                <a:sym typeface="Calibri"/>
              </a:rPr>
              <a:t>PPL</a:t>
            </a:r>
            <a:endParaRPr/>
          </a:p>
        </p:txBody>
      </p:sp>
      <p:sp>
        <p:nvSpPr>
          <p:cNvPr id="339" name="Google Shape;339;p8"/>
          <p:cNvSpPr/>
          <p:nvPr/>
        </p:nvSpPr>
        <p:spPr>
          <a:xfrm>
            <a:off x="8753125" y="4476960"/>
            <a:ext cx="1000803" cy="1000803"/>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40" name="Google Shape;340;p8" descr="Icon&#10;&#10;Description automatically generated"/>
          <p:cNvPicPr preferRelativeResize="0"/>
          <p:nvPr/>
        </p:nvPicPr>
        <p:blipFill rotWithShape="1">
          <a:blip r:embed="rId8">
            <a:alphaModFix/>
          </a:blip>
          <a:srcRect/>
          <a:stretch/>
        </p:blipFill>
        <p:spPr>
          <a:xfrm>
            <a:off x="1217086" y="4594951"/>
            <a:ext cx="680128" cy="680128"/>
          </a:xfrm>
          <a:prstGeom prst="rect">
            <a:avLst/>
          </a:prstGeom>
          <a:noFill/>
          <a:ln>
            <a:noFill/>
          </a:ln>
        </p:spPr>
      </p:pic>
      <p:pic>
        <p:nvPicPr>
          <p:cNvPr id="341" name="Google Shape;341;p8" descr="Icon&#10;&#10;Description automatically generated"/>
          <p:cNvPicPr preferRelativeResize="0"/>
          <p:nvPr/>
        </p:nvPicPr>
        <p:blipFill rotWithShape="1">
          <a:blip r:embed="rId9">
            <a:alphaModFix/>
          </a:blip>
          <a:srcRect/>
          <a:stretch/>
        </p:blipFill>
        <p:spPr>
          <a:xfrm>
            <a:off x="3785657" y="4594951"/>
            <a:ext cx="725676" cy="725676"/>
          </a:xfrm>
          <a:prstGeom prst="rect">
            <a:avLst/>
          </a:prstGeom>
          <a:noFill/>
          <a:ln>
            <a:noFill/>
          </a:ln>
        </p:spPr>
      </p:pic>
      <p:pic>
        <p:nvPicPr>
          <p:cNvPr id="342" name="Google Shape;342;p8" descr="Icon&#10;&#10;Description automatically generated"/>
          <p:cNvPicPr preferRelativeResize="0"/>
          <p:nvPr/>
        </p:nvPicPr>
        <p:blipFill rotWithShape="1">
          <a:blip r:embed="rId8">
            <a:alphaModFix/>
          </a:blip>
          <a:srcRect/>
          <a:stretch/>
        </p:blipFill>
        <p:spPr>
          <a:xfrm>
            <a:off x="6366419" y="4594951"/>
            <a:ext cx="680128" cy="680128"/>
          </a:xfrm>
          <a:prstGeom prst="rect">
            <a:avLst/>
          </a:prstGeom>
          <a:noFill/>
          <a:ln>
            <a:noFill/>
          </a:ln>
        </p:spPr>
      </p:pic>
      <p:pic>
        <p:nvPicPr>
          <p:cNvPr id="343" name="Google Shape;343;p8" descr="Icon&#10;&#10;Description automatically generated"/>
          <p:cNvPicPr preferRelativeResize="0"/>
          <p:nvPr/>
        </p:nvPicPr>
        <p:blipFill rotWithShape="1">
          <a:blip r:embed="rId9">
            <a:alphaModFix/>
          </a:blip>
          <a:srcRect/>
          <a:stretch/>
        </p:blipFill>
        <p:spPr>
          <a:xfrm>
            <a:off x="8890688" y="4594951"/>
            <a:ext cx="725676" cy="725676"/>
          </a:xfrm>
          <a:prstGeom prst="rect">
            <a:avLst/>
          </a:prstGeom>
          <a:noFill/>
          <a:ln>
            <a:noFill/>
          </a:ln>
        </p:spPr>
      </p:pic>
      <p:cxnSp>
        <p:nvCxnSpPr>
          <p:cNvPr id="344" name="Google Shape;344;p8"/>
          <p:cNvCxnSpPr/>
          <p:nvPr/>
        </p:nvCxnSpPr>
        <p:spPr>
          <a:xfrm>
            <a:off x="2378430" y="2672842"/>
            <a:ext cx="7846645" cy="0"/>
          </a:xfrm>
          <a:prstGeom prst="straightConnector1">
            <a:avLst/>
          </a:prstGeom>
          <a:noFill/>
          <a:ln w="28575" cap="flat" cmpd="sng">
            <a:solidFill>
              <a:srgbClr val="EAA824"/>
            </a:solidFill>
            <a:prstDash val="solid"/>
            <a:miter lim="800000"/>
            <a:headEnd type="none" w="sm" len="sm"/>
            <a:tailEnd type="none" w="sm" len="sm"/>
          </a:ln>
        </p:spPr>
      </p:cxnSp>
      <p:cxnSp>
        <p:nvCxnSpPr>
          <p:cNvPr id="345" name="Google Shape;345;p8"/>
          <p:cNvCxnSpPr/>
          <p:nvPr/>
        </p:nvCxnSpPr>
        <p:spPr>
          <a:xfrm>
            <a:off x="10209835" y="2659111"/>
            <a:ext cx="0" cy="578051"/>
          </a:xfrm>
          <a:prstGeom prst="straightConnector1">
            <a:avLst/>
          </a:prstGeom>
          <a:noFill/>
          <a:ln w="28575" cap="flat" cmpd="sng">
            <a:solidFill>
              <a:srgbClr val="EAA824"/>
            </a:solidFill>
            <a:prstDash val="solid"/>
            <a:miter lim="800000"/>
            <a:headEnd type="none" w="sm" len="sm"/>
            <a:tailEnd type="none" w="sm" len="sm"/>
          </a:ln>
        </p:spPr>
      </p:cxnSp>
      <p:cxnSp>
        <p:nvCxnSpPr>
          <p:cNvPr id="346" name="Google Shape;346;p8"/>
          <p:cNvCxnSpPr/>
          <p:nvPr/>
        </p:nvCxnSpPr>
        <p:spPr>
          <a:xfrm>
            <a:off x="2378430" y="4273042"/>
            <a:ext cx="7846645" cy="0"/>
          </a:xfrm>
          <a:prstGeom prst="straightConnector1">
            <a:avLst/>
          </a:prstGeom>
          <a:noFill/>
          <a:ln w="28575" cap="flat" cmpd="sng">
            <a:solidFill>
              <a:srgbClr val="EAA824"/>
            </a:solidFill>
            <a:prstDash val="solid"/>
            <a:miter lim="800000"/>
            <a:headEnd type="none" w="sm" len="sm"/>
            <a:tailEnd type="none" w="sm" len="sm"/>
          </a:ln>
        </p:spPr>
      </p:cxnSp>
      <p:cxnSp>
        <p:nvCxnSpPr>
          <p:cNvPr id="347" name="Google Shape;347;p8"/>
          <p:cNvCxnSpPr/>
          <p:nvPr/>
        </p:nvCxnSpPr>
        <p:spPr>
          <a:xfrm>
            <a:off x="5262551" y="4258011"/>
            <a:ext cx="0" cy="525654"/>
          </a:xfrm>
          <a:prstGeom prst="straightConnector1">
            <a:avLst/>
          </a:prstGeom>
          <a:noFill/>
          <a:ln w="28575" cap="flat" cmpd="sng">
            <a:solidFill>
              <a:srgbClr val="EAA824"/>
            </a:solidFill>
            <a:prstDash val="solid"/>
            <a:miter lim="800000"/>
            <a:headEnd type="none" w="sm" len="sm"/>
            <a:tailEnd type="none" w="sm" len="sm"/>
          </a:ln>
        </p:spPr>
      </p:cxnSp>
      <p:cxnSp>
        <p:nvCxnSpPr>
          <p:cNvPr id="348" name="Google Shape;348;p8"/>
          <p:cNvCxnSpPr/>
          <p:nvPr/>
        </p:nvCxnSpPr>
        <p:spPr>
          <a:xfrm>
            <a:off x="10236126" y="4258011"/>
            <a:ext cx="0" cy="525654"/>
          </a:xfrm>
          <a:prstGeom prst="straightConnector1">
            <a:avLst/>
          </a:prstGeom>
          <a:noFill/>
          <a:ln w="28575" cap="flat" cmpd="sng">
            <a:solidFill>
              <a:srgbClr val="EAA824"/>
            </a:solidFill>
            <a:prstDash val="solid"/>
            <a:miter lim="800000"/>
            <a:headEnd type="none" w="sm" len="sm"/>
            <a:tailEnd type="none" w="sm" len="sm"/>
          </a:ln>
        </p:spPr>
      </p:cxnSp>
      <p:sp>
        <p:nvSpPr>
          <p:cNvPr id="349" name="Google Shape;349;p8"/>
          <p:cNvSpPr txBox="1"/>
          <p:nvPr/>
        </p:nvSpPr>
        <p:spPr>
          <a:xfrm>
            <a:off x="1880662" y="6086632"/>
            <a:ext cx="152327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1">
                <a:solidFill>
                  <a:schemeClr val="lt1"/>
                </a:solidFill>
                <a:latin typeface="Calibri"/>
                <a:ea typeface="Calibri"/>
                <a:cs typeface="Calibri"/>
                <a:sym typeface="Calibri"/>
              </a:rPr>
              <a:t>Keterangan</a:t>
            </a:r>
            <a:endParaRPr sz="1800" b="1" i="1">
              <a:solidFill>
                <a:schemeClr val="lt1"/>
              </a:solidFill>
              <a:latin typeface="Calibri"/>
              <a:ea typeface="Calibri"/>
              <a:cs typeface="Calibri"/>
              <a:sym typeface="Calibri"/>
            </a:endParaRPr>
          </a:p>
        </p:txBody>
      </p:sp>
      <p:sp>
        <p:nvSpPr>
          <p:cNvPr id="350" name="Google Shape;350;p8"/>
          <p:cNvSpPr txBox="1"/>
          <p:nvPr/>
        </p:nvSpPr>
        <p:spPr>
          <a:xfrm>
            <a:off x="1892946" y="6466556"/>
            <a:ext cx="386064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lt1"/>
                </a:solidFill>
                <a:highlight>
                  <a:srgbClr val="EAA824"/>
                </a:highlight>
                <a:latin typeface="Calibri"/>
                <a:ea typeface="Calibri"/>
                <a:cs typeface="Calibri"/>
                <a:sym typeface="Calibri"/>
              </a:rPr>
              <a:t>Koseka: Koordinator Sensus Kecamatan</a:t>
            </a:r>
            <a:endParaRPr sz="1600" i="1">
              <a:solidFill>
                <a:schemeClr val="lt1"/>
              </a:solidFill>
              <a:highlight>
                <a:srgbClr val="EAA824"/>
              </a:highlight>
              <a:latin typeface="Calibri"/>
              <a:ea typeface="Calibri"/>
              <a:cs typeface="Calibri"/>
              <a:sym typeface="Calibri"/>
            </a:endParaRPr>
          </a:p>
        </p:txBody>
      </p:sp>
      <p:sp>
        <p:nvSpPr>
          <p:cNvPr id="351" name="Google Shape;351;p8"/>
          <p:cNvSpPr txBox="1"/>
          <p:nvPr/>
        </p:nvSpPr>
        <p:spPr>
          <a:xfrm>
            <a:off x="5321711" y="6469200"/>
            <a:ext cx="386064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lt1"/>
                </a:solidFill>
                <a:highlight>
                  <a:srgbClr val="EAA824"/>
                </a:highlight>
                <a:latin typeface="Calibri"/>
                <a:ea typeface="Calibri"/>
                <a:cs typeface="Calibri"/>
                <a:sym typeface="Calibri"/>
              </a:rPr>
              <a:t>PML: Petugas Pemeriksaan Lapangan</a:t>
            </a:r>
            <a:endParaRPr sz="1600" i="1">
              <a:solidFill>
                <a:schemeClr val="lt1"/>
              </a:solidFill>
              <a:highlight>
                <a:srgbClr val="EAA824"/>
              </a:highlight>
              <a:latin typeface="Calibri"/>
              <a:ea typeface="Calibri"/>
              <a:cs typeface="Calibri"/>
              <a:sym typeface="Calibri"/>
            </a:endParaRPr>
          </a:p>
        </p:txBody>
      </p:sp>
      <p:sp>
        <p:nvSpPr>
          <p:cNvPr id="352" name="Google Shape;352;p8"/>
          <p:cNvSpPr txBox="1"/>
          <p:nvPr/>
        </p:nvSpPr>
        <p:spPr>
          <a:xfrm>
            <a:off x="8558200" y="6477352"/>
            <a:ext cx="386064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chemeClr val="lt1"/>
                </a:solidFill>
                <a:highlight>
                  <a:srgbClr val="EAA824"/>
                </a:highlight>
                <a:latin typeface="Calibri"/>
                <a:ea typeface="Calibri"/>
                <a:cs typeface="Calibri"/>
                <a:sym typeface="Calibri"/>
              </a:rPr>
              <a:t>PPL: Petugas Pendataan Lapangan</a:t>
            </a:r>
            <a:endParaRPr sz="1600" i="1">
              <a:solidFill>
                <a:schemeClr val="lt1"/>
              </a:solidFill>
              <a:highlight>
                <a:srgbClr val="EAA824"/>
              </a:highlight>
              <a:latin typeface="Calibri"/>
              <a:ea typeface="Calibri"/>
              <a:cs typeface="Calibri"/>
              <a:sym typeface="Calibri"/>
            </a:endParaRPr>
          </a:p>
        </p:txBody>
      </p:sp>
      <p:sp>
        <p:nvSpPr>
          <p:cNvPr id="353" name="Google Shape;353;p8"/>
          <p:cNvSpPr/>
          <p:nvPr/>
        </p:nvSpPr>
        <p:spPr>
          <a:xfrm>
            <a:off x="788783" y="6192422"/>
            <a:ext cx="569861" cy="569861"/>
          </a:xfrm>
          <a:prstGeom prst="ellipse">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54" name="Google Shape;354;p8" descr="A picture containing text, electronics, computer&#10;&#10;Description automatically generated"/>
          <p:cNvPicPr preferRelativeResize="0"/>
          <p:nvPr/>
        </p:nvPicPr>
        <p:blipFill rotWithShape="1">
          <a:blip r:embed="rId10">
            <a:alphaModFix/>
          </a:blip>
          <a:srcRect/>
          <a:stretch/>
        </p:blipFill>
        <p:spPr>
          <a:xfrm>
            <a:off x="322945" y="5393070"/>
            <a:ext cx="1486565" cy="1486565"/>
          </a:xfrm>
          <a:prstGeom prst="rect">
            <a:avLst/>
          </a:prstGeom>
          <a:noFill/>
          <a:ln>
            <a:noFill/>
          </a:ln>
        </p:spPr>
      </p:pic>
      <p:sp>
        <p:nvSpPr>
          <p:cNvPr id="355" name="Google Shape;355;p8"/>
          <p:cNvSpPr/>
          <p:nvPr/>
        </p:nvSpPr>
        <p:spPr>
          <a:xfrm>
            <a:off x="8857646" y="6213153"/>
            <a:ext cx="3334354" cy="7391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6" name="Google Shape;356;p8"/>
          <p:cNvSpPr/>
          <p:nvPr/>
        </p:nvSpPr>
        <p:spPr>
          <a:xfrm>
            <a:off x="3251835" y="6213153"/>
            <a:ext cx="5475519" cy="7391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 name="Google Shape;357;p8"/>
          <p:cNvSpPr/>
          <p:nvPr/>
        </p:nvSpPr>
        <p:spPr>
          <a:xfrm>
            <a:off x="0" y="6213153"/>
            <a:ext cx="453389" cy="7391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7A87"/>
        </a:solidFill>
        <a:effectLst/>
      </p:bgPr>
    </p:bg>
    <p:spTree>
      <p:nvGrpSpPr>
        <p:cNvPr id="1" name="Shape 361"/>
        <p:cNvGrpSpPr/>
        <p:nvPr/>
      </p:nvGrpSpPr>
      <p:grpSpPr>
        <a:xfrm>
          <a:off x="0" y="0"/>
          <a:ext cx="0" cy="0"/>
          <a:chOff x="0" y="0"/>
          <a:chExt cx="0" cy="0"/>
        </a:xfrm>
      </p:grpSpPr>
      <p:sp>
        <p:nvSpPr>
          <p:cNvPr id="362" name="Google Shape;362;p9"/>
          <p:cNvSpPr txBox="1">
            <a:spLocks noGrp="1"/>
          </p:cNvSpPr>
          <p:nvPr>
            <p:ph type="sldNum" idx="12"/>
          </p:nvPr>
        </p:nvSpPr>
        <p:spPr>
          <a:xfrm>
            <a:off x="11563927" y="6492875"/>
            <a:ext cx="42718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363" name="Google Shape;363;p9"/>
          <p:cNvGrpSpPr/>
          <p:nvPr/>
        </p:nvGrpSpPr>
        <p:grpSpPr>
          <a:xfrm>
            <a:off x="666764" y="2401034"/>
            <a:ext cx="10877979" cy="4066410"/>
            <a:chOff x="468996" y="1800585"/>
            <a:chExt cx="8225107" cy="3069143"/>
          </a:xfrm>
        </p:grpSpPr>
        <p:sp>
          <p:nvSpPr>
            <p:cNvPr id="364" name="Google Shape;364;p9"/>
            <p:cNvSpPr/>
            <p:nvPr/>
          </p:nvSpPr>
          <p:spPr>
            <a:xfrm>
              <a:off x="559934" y="1800585"/>
              <a:ext cx="8047200" cy="2949000"/>
            </a:xfrm>
            <a:prstGeom prst="rect">
              <a:avLst/>
            </a:prstGeom>
            <a:solidFill>
              <a:srgbClr val="FCFB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365" name="Google Shape;365;p9"/>
            <p:cNvSpPr/>
            <p:nvPr/>
          </p:nvSpPr>
          <p:spPr>
            <a:xfrm>
              <a:off x="468996" y="4551796"/>
              <a:ext cx="390600" cy="313200"/>
            </a:xfrm>
            <a:prstGeom prst="rtTriangle">
              <a:avLst/>
            </a:prstGeom>
            <a:solidFill>
              <a:srgbClr val="017A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366" name="Google Shape;366;p9"/>
            <p:cNvSpPr/>
            <p:nvPr/>
          </p:nvSpPr>
          <p:spPr>
            <a:xfrm flipH="1">
              <a:off x="8303503" y="4556528"/>
              <a:ext cx="390600" cy="313200"/>
            </a:xfrm>
            <a:prstGeom prst="rtTriangle">
              <a:avLst/>
            </a:prstGeom>
            <a:solidFill>
              <a:srgbClr val="017A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grpSp>
      <p:sp>
        <p:nvSpPr>
          <p:cNvPr id="367" name="Google Shape;367;p9"/>
          <p:cNvSpPr/>
          <p:nvPr/>
        </p:nvSpPr>
        <p:spPr>
          <a:xfrm>
            <a:off x="787032" y="2400677"/>
            <a:ext cx="10642348" cy="3907319"/>
          </a:xfrm>
          <a:custGeom>
            <a:avLst/>
            <a:gdLst/>
            <a:ahLst/>
            <a:cxnLst/>
            <a:rect l="l" t="t" r="r" b="b"/>
            <a:pathLst>
              <a:path w="284428" h="133904" fill="none" extrusionOk="0">
                <a:moveTo>
                  <a:pt x="1" y="128140"/>
                </a:moveTo>
                <a:lnTo>
                  <a:pt x="1" y="0"/>
                </a:lnTo>
                <a:lnTo>
                  <a:pt x="284427" y="0"/>
                </a:lnTo>
                <a:lnTo>
                  <a:pt x="284427" y="128140"/>
                </a:lnTo>
                <a:cubicBezTo>
                  <a:pt x="282228" y="130441"/>
                  <a:pt x="280944" y="131704"/>
                  <a:pt x="278664" y="133903"/>
                </a:cubicBezTo>
                <a:lnTo>
                  <a:pt x="5764" y="133903"/>
                </a:lnTo>
                <a:cubicBezTo>
                  <a:pt x="3463" y="131704"/>
                  <a:pt x="2200" y="130441"/>
                  <a:pt x="1" y="128140"/>
                </a:cubicBezTo>
                <a:close/>
              </a:path>
            </a:pathLst>
          </a:custGeom>
          <a:solidFill>
            <a:srgbClr val="665752"/>
          </a:solidFill>
          <a:ln w="19050" cap="flat"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368" name="Google Shape;368;p9"/>
          <p:cNvSpPr/>
          <p:nvPr/>
        </p:nvSpPr>
        <p:spPr>
          <a:xfrm>
            <a:off x="787032" y="561401"/>
            <a:ext cx="10642348" cy="1839303"/>
          </a:xfrm>
          <a:custGeom>
            <a:avLst/>
            <a:gdLst/>
            <a:ahLst/>
            <a:cxnLst/>
            <a:rect l="l" t="t" r="r" b="b"/>
            <a:pathLst>
              <a:path w="284428" h="63033" fill="none" extrusionOk="0">
                <a:moveTo>
                  <a:pt x="1" y="63032"/>
                </a:moveTo>
                <a:lnTo>
                  <a:pt x="1" y="6009"/>
                </a:lnTo>
                <a:lnTo>
                  <a:pt x="6009" y="1"/>
                </a:lnTo>
                <a:lnTo>
                  <a:pt x="278399" y="1"/>
                </a:lnTo>
                <a:cubicBezTo>
                  <a:pt x="280782" y="2363"/>
                  <a:pt x="282146" y="3646"/>
                  <a:pt x="284427" y="6009"/>
                </a:cubicBezTo>
                <a:lnTo>
                  <a:pt x="284427" y="63032"/>
                </a:lnTo>
              </a:path>
            </a:pathLst>
          </a:custGeom>
          <a:noFill/>
          <a:ln w="19050" cap="flat"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369" name="Google Shape;369;p9"/>
          <p:cNvSpPr/>
          <p:nvPr/>
        </p:nvSpPr>
        <p:spPr>
          <a:xfrm>
            <a:off x="813795" y="593505"/>
            <a:ext cx="116487" cy="116516"/>
          </a:xfrm>
          <a:custGeom>
            <a:avLst/>
            <a:gdLst/>
            <a:ahLst/>
            <a:cxnLst/>
            <a:rect l="l" t="t" r="r" b="b"/>
            <a:pathLst>
              <a:path w="3992" h="3993" extrusionOk="0">
                <a:moveTo>
                  <a:pt x="0" y="1"/>
                </a:moveTo>
                <a:lnTo>
                  <a:pt x="0" y="3992"/>
                </a:lnTo>
                <a:lnTo>
                  <a:pt x="3992" y="3992"/>
                </a:lnTo>
                <a:lnTo>
                  <a:pt x="3992" y="1"/>
                </a:lnTo>
                <a:close/>
              </a:path>
            </a:pathLst>
          </a:custGeom>
          <a:solidFill>
            <a:srgbClr val="D8D8D8"/>
          </a:solidFill>
          <a:ln w="9525" cap="flat" cmpd="sng">
            <a:solidFill>
              <a:srgbClr val="D8D8D8"/>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370" name="Google Shape;370;p9"/>
          <p:cNvSpPr/>
          <p:nvPr/>
        </p:nvSpPr>
        <p:spPr>
          <a:xfrm>
            <a:off x="873205" y="801500"/>
            <a:ext cx="29" cy="1329412"/>
          </a:xfrm>
          <a:custGeom>
            <a:avLst/>
            <a:gdLst/>
            <a:ahLst/>
            <a:cxnLst/>
            <a:rect l="l" t="t" r="r" b="b"/>
            <a:pathLst>
              <a:path w="1" h="45559" fill="none" extrusionOk="0">
                <a:moveTo>
                  <a:pt x="1" y="1"/>
                </a:moveTo>
                <a:lnTo>
                  <a:pt x="1" y="45558"/>
                </a:lnTo>
              </a:path>
            </a:pathLst>
          </a:custGeom>
          <a:solidFill>
            <a:srgbClr val="FCFBF7"/>
          </a:solidFill>
          <a:ln w="9525" cap="rnd"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371" name="Google Shape;371;p9"/>
          <p:cNvSpPr/>
          <p:nvPr/>
        </p:nvSpPr>
        <p:spPr>
          <a:xfrm>
            <a:off x="1031887" y="650552"/>
            <a:ext cx="1327019" cy="29"/>
          </a:xfrm>
          <a:custGeom>
            <a:avLst/>
            <a:gdLst/>
            <a:ahLst/>
            <a:cxnLst/>
            <a:rect l="l" t="t" r="r" b="b"/>
            <a:pathLst>
              <a:path w="45477" h="1" fill="none" extrusionOk="0">
                <a:moveTo>
                  <a:pt x="0" y="1"/>
                </a:moveTo>
                <a:lnTo>
                  <a:pt x="45477" y="1"/>
                </a:lnTo>
              </a:path>
            </a:pathLst>
          </a:custGeom>
          <a:solidFill>
            <a:srgbClr val="FCFBF7"/>
          </a:solidFill>
          <a:ln w="9525" cap="rnd" cmpd="sng">
            <a:solidFill>
              <a:srgbClr val="FCFBF7"/>
            </a:solidFill>
            <a:prstDash val="solid"/>
            <a:miter lim="20365"/>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2C2C2C"/>
              </a:solidFill>
              <a:latin typeface="Arial"/>
              <a:ea typeface="Arial"/>
              <a:cs typeface="Arial"/>
              <a:sym typeface="Arial"/>
            </a:endParaRPr>
          </a:p>
        </p:txBody>
      </p:sp>
      <p:sp>
        <p:nvSpPr>
          <p:cNvPr id="372" name="Google Shape;372;p9"/>
          <p:cNvSpPr txBox="1"/>
          <p:nvPr/>
        </p:nvSpPr>
        <p:spPr>
          <a:xfrm>
            <a:off x="930282" y="2911760"/>
            <a:ext cx="10343540" cy="2195288"/>
          </a:xfrm>
          <a:prstGeom prst="rect">
            <a:avLst/>
          </a:prstGeom>
          <a:noFill/>
          <a:ln>
            <a:noFill/>
          </a:ln>
        </p:spPr>
        <p:txBody>
          <a:bodyPr spcFirstLastPara="1" wrap="square" lIns="121900" tIns="121900" rIns="121900" bIns="121900" anchor="ctr" anchorCtr="0">
            <a:noAutofit/>
          </a:bodyPr>
          <a:lstStyle/>
          <a:p>
            <a:pPr marL="0" marR="0" lvl="0" indent="0" algn="ctr" rtl="0">
              <a:lnSpc>
                <a:spcPct val="80000"/>
              </a:lnSpc>
              <a:spcBef>
                <a:spcPts val="0"/>
              </a:spcBef>
              <a:spcAft>
                <a:spcPts val="0"/>
              </a:spcAft>
              <a:buClr>
                <a:srgbClr val="2C2C2C"/>
              </a:buClr>
              <a:buSzPts val="1800"/>
              <a:buFont typeface="Raleway"/>
              <a:buNone/>
            </a:pPr>
            <a:r>
              <a:rPr lang="en-US" sz="7000" b="1" i="0" u="none" strike="noStrike" cap="none">
                <a:solidFill>
                  <a:srgbClr val="017A87"/>
                </a:solidFill>
                <a:latin typeface="Arial"/>
                <a:ea typeface="Arial"/>
                <a:cs typeface="Arial"/>
                <a:sym typeface="Arial"/>
              </a:rPr>
              <a:t>KAPAN SAYA BEKERJA?</a:t>
            </a:r>
            <a:endParaRPr sz="7000" b="1" i="0" u="none" strike="noStrike" cap="none">
              <a:solidFill>
                <a:srgbClr val="017A87"/>
              </a:solidFill>
              <a:latin typeface="Arial"/>
              <a:ea typeface="Arial"/>
              <a:cs typeface="Arial"/>
              <a:sym typeface="Arial"/>
            </a:endParaRPr>
          </a:p>
        </p:txBody>
      </p:sp>
      <p:sp>
        <p:nvSpPr>
          <p:cNvPr id="373" name="Google Shape;373;p9"/>
          <p:cNvSpPr/>
          <p:nvPr/>
        </p:nvSpPr>
        <p:spPr>
          <a:xfrm>
            <a:off x="8517551" y="5640985"/>
            <a:ext cx="2160000" cy="29"/>
          </a:xfrm>
          <a:custGeom>
            <a:avLst/>
            <a:gdLst/>
            <a:ahLst/>
            <a:cxnLst/>
            <a:rect l="l" t="t" r="r" b="b"/>
            <a:pathLst>
              <a:path w="49224" h="1" fill="none" extrusionOk="0">
                <a:moveTo>
                  <a:pt x="0" y="1"/>
                </a:moveTo>
                <a:lnTo>
                  <a:pt x="49224" y="1"/>
                </a:lnTo>
              </a:path>
            </a:pathLst>
          </a:custGeom>
          <a:noFill/>
          <a:ln w="19050" cap="rnd" cmpd="sng">
            <a:solidFill>
              <a:srgbClr val="017A87"/>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867"/>
              <a:buFont typeface="Calibri"/>
              <a:buNone/>
            </a:pPr>
            <a:endParaRPr sz="1867"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2413</Words>
  <Application>Microsoft Office PowerPoint</Application>
  <PresentationFormat>Widescreen</PresentationFormat>
  <Paragraphs>397</Paragraphs>
  <Slides>29</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 Black</vt:lpstr>
      <vt:lpstr>Arial</vt:lpstr>
      <vt:lpstr>Times New Roman</vt:lpstr>
      <vt:lpstr>Calibri</vt:lpstr>
      <vt:lpstr>Signika Negative</vt:lpstr>
      <vt:lpstr>Noto Sans Symbols</vt:lpstr>
      <vt:lpstr>Raleway</vt:lpstr>
      <vt:lpstr>Franklin Gothic Medium Cond</vt:lpstr>
      <vt:lpstr>Office Theme</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 Made Giri Suyasa</dc:creator>
  <cp:lastModifiedBy>girisuyasa</cp:lastModifiedBy>
  <cp:revision>4</cp:revision>
  <dcterms:created xsi:type="dcterms:W3CDTF">2022-07-24T08:24:17Z</dcterms:created>
  <dcterms:modified xsi:type="dcterms:W3CDTF">2022-09-16T06:11:49Z</dcterms:modified>
</cp:coreProperties>
</file>